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</p:sldIdLst>
  <p:sldSz cy="5143500" cx="9144000"/>
  <p:notesSz cx="6858000" cy="9144000"/>
  <p:embeddedFontLst>
    <p:embeddedFont>
      <p:font typeface="Roboto"/>
      <p:regular r:id="rId54"/>
      <p:bold r:id="rId55"/>
      <p:italic r:id="rId56"/>
      <p:boldItalic r:id="rId57"/>
    </p:embeddedFont>
    <p:embeddedFont>
      <p:font typeface="PT Sans Narrow"/>
      <p:regular r:id="rId58"/>
      <p:bold r:id="rId59"/>
    </p:embeddedFont>
    <p:embeddedFont>
      <p:font typeface="Pacifico"/>
      <p:regular r:id="rId60"/>
    </p:embeddedFont>
    <p:embeddedFont>
      <p:font typeface="Open Sans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OpenSans-bold.fntdata"/><Relationship Id="rId61" Type="http://schemas.openxmlformats.org/officeDocument/2006/relationships/font" Target="fonts/OpenSans-regular.fntdata"/><Relationship Id="rId20" Type="http://schemas.openxmlformats.org/officeDocument/2006/relationships/slide" Target="slides/slide16.xml"/><Relationship Id="rId64" Type="http://schemas.openxmlformats.org/officeDocument/2006/relationships/font" Target="fonts/OpenSans-boldItalic.fntdata"/><Relationship Id="rId63" Type="http://schemas.openxmlformats.org/officeDocument/2006/relationships/font" Target="fonts/OpenSans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Pacifico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Roboto-bold.fntdata"/><Relationship Id="rId10" Type="http://schemas.openxmlformats.org/officeDocument/2006/relationships/slide" Target="slides/slide6.xml"/><Relationship Id="rId54" Type="http://schemas.openxmlformats.org/officeDocument/2006/relationships/font" Target="fonts/Roboto-regular.fntdata"/><Relationship Id="rId13" Type="http://schemas.openxmlformats.org/officeDocument/2006/relationships/slide" Target="slides/slide9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8.xml"/><Relationship Id="rId56" Type="http://schemas.openxmlformats.org/officeDocument/2006/relationships/font" Target="fonts/Roboto-italic.fntdata"/><Relationship Id="rId15" Type="http://schemas.openxmlformats.org/officeDocument/2006/relationships/slide" Target="slides/slide11.xml"/><Relationship Id="rId59" Type="http://schemas.openxmlformats.org/officeDocument/2006/relationships/font" Target="fonts/PTSansNarrow-bold.fntdata"/><Relationship Id="rId14" Type="http://schemas.openxmlformats.org/officeDocument/2006/relationships/slide" Target="slides/slide10.xml"/><Relationship Id="rId58" Type="http://schemas.openxmlformats.org/officeDocument/2006/relationships/font" Target="fonts/PTSansNarrow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c541be8b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c541be8b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c541be8b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c541be8b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c541be8b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c541be8b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c541be8b1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c541be8b1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c541be8b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c541be8b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c541be8b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c541be8b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c541be8b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c541be8b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59585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d8360dd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ad8360dd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59585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c541be8b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c541be8b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59585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c84e249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c84e249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59585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3cfbca24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3cfbca24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In </a:t>
            </a:r>
            <a:r>
              <a:rPr b="1" lang="en" sz="1400">
                <a:solidFill>
                  <a:schemeClr val="dk1"/>
                </a:solidFill>
              </a:rPr>
              <a:t>supervised learning, </a:t>
            </a:r>
            <a:endParaRPr b="1" sz="1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we're going to teach the computer how to do something.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in </a:t>
            </a:r>
            <a:r>
              <a:rPr b="1" lang="en" sz="1400">
                <a:solidFill>
                  <a:schemeClr val="dk1"/>
                </a:solidFill>
              </a:rPr>
              <a:t>unsupervised learning</a:t>
            </a:r>
            <a:r>
              <a:rPr lang="en" sz="1400">
                <a:solidFill>
                  <a:schemeClr val="dk1"/>
                </a:solidFill>
              </a:rPr>
              <a:t>, </a:t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we're going to let it learn by itself.</a:t>
            </a:r>
            <a:endParaRPr sz="1400">
              <a:solidFill>
                <a:schemeClr val="dk1"/>
              </a:solidFill>
            </a:endParaRPr>
          </a:p>
          <a:p>
            <a:pPr indent="457200" lvl="0" marL="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</a:rPr>
              <a:t>we only have input data, we don't have any labels to go with the data.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457200" lvl="0" marL="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457200" lvl="0" marL="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0A0A23"/>
                </a:solidFill>
                <a:highlight>
                  <a:srgbClr val="FFFFFF"/>
                </a:highlight>
              </a:rPr>
              <a:t>Reinforcement learning is an important type of Machine Learning where an </a:t>
            </a:r>
            <a:r>
              <a:rPr b="1" lang="en" sz="1650">
                <a:solidFill>
                  <a:srgbClr val="0A0A23"/>
                </a:solidFill>
                <a:highlight>
                  <a:srgbClr val="FFFFFF"/>
                </a:highlight>
              </a:rPr>
              <a:t>agent</a:t>
            </a:r>
            <a:r>
              <a:rPr lang="en" sz="1650">
                <a:solidFill>
                  <a:srgbClr val="0A0A23"/>
                </a:solidFill>
                <a:highlight>
                  <a:srgbClr val="FFFFFF"/>
                </a:highlight>
              </a:rPr>
              <a:t> learn how to behave in a </a:t>
            </a:r>
            <a:r>
              <a:rPr b="1" lang="en" sz="1650">
                <a:solidFill>
                  <a:srgbClr val="0A0A23"/>
                </a:solidFill>
                <a:highlight>
                  <a:srgbClr val="FFFFFF"/>
                </a:highlight>
              </a:rPr>
              <a:t>environment</a:t>
            </a:r>
            <a:r>
              <a:rPr lang="en" sz="1650">
                <a:solidFill>
                  <a:srgbClr val="0A0A23"/>
                </a:solidFill>
                <a:highlight>
                  <a:srgbClr val="FFFFFF"/>
                </a:highlight>
              </a:rPr>
              <a:t> by</a:t>
            </a:r>
            <a:r>
              <a:rPr b="1" lang="en" sz="1650">
                <a:solidFill>
                  <a:srgbClr val="1B1B32"/>
                </a:solidFill>
                <a:highlight>
                  <a:srgbClr val="FFFFFF"/>
                </a:highlight>
              </a:rPr>
              <a:t> </a:t>
            </a:r>
            <a:r>
              <a:rPr b="1" lang="en" sz="1650">
                <a:solidFill>
                  <a:srgbClr val="0A0A23"/>
                </a:solidFill>
                <a:highlight>
                  <a:srgbClr val="FFFFFF"/>
                </a:highlight>
              </a:rPr>
              <a:t>performing actions </a:t>
            </a:r>
            <a:r>
              <a:rPr lang="en" sz="1650">
                <a:solidFill>
                  <a:srgbClr val="0A0A23"/>
                </a:solidFill>
                <a:highlight>
                  <a:srgbClr val="FFFFFF"/>
                </a:highlight>
              </a:rPr>
              <a:t>and </a:t>
            </a:r>
            <a:r>
              <a:rPr b="1" lang="en" sz="1650">
                <a:solidFill>
                  <a:srgbClr val="0A0A23"/>
                </a:solidFill>
                <a:highlight>
                  <a:srgbClr val="FFFFFF"/>
                </a:highlight>
              </a:rPr>
              <a:t>seeing the results.</a:t>
            </a:r>
            <a:endParaRPr b="1" sz="9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c84e2491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c84e2491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59585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c541be8b1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c541be8b1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c541be8b1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c541be8b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16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150"/>
              <a:buChar char="●"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c541be8b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c541be8b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c541be8b1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c541be8b1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c84e2491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c84e2491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c84e2491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c84e2491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59585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7c84e24916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7c84e24916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59585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c84e24916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7c84e24916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59585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7c84e24916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7c84e2491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59585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3cfbca24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3cfbca24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7c929cfd7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7c929cfd7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7c8f001e6f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7c8f001e6f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7c929cfd73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7c929cfd73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c929cfd73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7c929cfd73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c929cfd73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c929cfd73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c929cfd73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c929cfd73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ab3632b3c3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ab3632b3c3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ab3632b3c3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ab3632b3c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b3632b3c3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b3632b3c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ab3632b3c3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ab3632b3c3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3cfbca24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3cfbca24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ab3632b3c3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ab3632b3c3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ab3632b3c3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ab3632b3c3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ab3632b3c3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ab3632b3c3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7c541be8b1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7c541be8b1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7c541be8b1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7c541be8b1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71fd2842a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71fd2842a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71fd2842a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71fd2842a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71fd2842a1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71fd2842a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7c84e24916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7c84e24916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7c541be8b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7c541be8b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3cfbca246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3cfbca24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c84e24916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c84e24916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In </a:t>
            </a:r>
            <a:r>
              <a:rPr b="1" lang="en" sz="1400">
                <a:solidFill>
                  <a:schemeClr val="dk1"/>
                </a:solidFill>
              </a:rPr>
              <a:t>supervised learning, </a:t>
            </a:r>
            <a:endParaRPr b="1" sz="1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we're going to teach the computer how to do something.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in </a:t>
            </a:r>
            <a:r>
              <a:rPr b="1" lang="en" sz="1400">
                <a:solidFill>
                  <a:schemeClr val="dk1"/>
                </a:solidFill>
              </a:rPr>
              <a:t>unsupervised learning</a:t>
            </a:r>
            <a:r>
              <a:rPr lang="en" sz="1400">
                <a:solidFill>
                  <a:schemeClr val="dk1"/>
                </a:solidFill>
              </a:rPr>
              <a:t>, </a:t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we're going to let it learn by itself.</a:t>
            </a:r>
            <a:endParaRPr sz="1400">
              <a:solidFill>
                <a:schemeClr val="dk1"/>
              </a:solidFill>
            </a:endParaRPr>
          </a:p>
          <a:p>
            <a:pPr indent="457200" lvl="0" marL="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</a:rPr>
              <a:t>we only have input data, we don't have any labels to go with the data.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457200" lvl="0" marL="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457200" lvl="0" marL="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0A0A23"/>
                </a:solidFill>
                <a:highlight>
                  <a:srgbClr val="FFFFFF"/>
                </a:highlight>
              </a:rPr>
              <a:t>Reinforcement learning is an important type of Machine Learning where an </a:t>
            </a:r>
            <a:r>
              <a:rPr b="1" lang="en" sz="1650">
                <a:solidFill>
                  <a:srgbClr val="0A0A23"/>
                </a:solidFill>
                <a:highlight>
                  <a:srgbClr val="FFFFFF"/>
                </a:highlight>
              </a:rPr>
              <a:t>agent</a:t>
            </a:r>
            <a:r>
              <a:rPr lang="en" sz="1650">
                <a:solidFill>
                  <a:srgbClr val="0A0A23"/>
                </a:solidFill>
                <a:highlight>
                  <a:srgbClr val="FFFFFF"/>
                </a:highlight>
              </a:rPr>
              <a:t> learn how to behave in a </a:t>
            </a:r>
            <a:r>
              <a:rPr b="1" lang="en" sz="1650">
                <a:solidFill>
                  <a:srgbClr val="0A0A23"/>
                </a:solidFill>
                <a:highlight>
                  <a:srgbClr val="FFFFFF"/>
                </a:highlight>
              </a:rPr>
              <a:t>environment</a:t>
            </a:r>
            <a:r>
              <a:rPr lang="en" sz="1650">
                <a:solidFill>
                  <a:srgbClr val="0A0A23"/>
                </a:solidFill>
                <a:highlight>
                  <a:srgbClr val="FFFFFF"/>
                </a:highlight>
              </a:rPr>
              <a:t> by</a:t>
            </a:r>
            <a:r>
              <a:rPr b="1" lang="en" sz="1650">
                <a:solidFill>
                  <a:srgbClr val="1B1B32"/>
                </a:solidFill>
                <a:highlight>
                  <a:srgbClr val="FFFFFF"/>
                </a:highlight>
              </a:rPr>
              <a:t> </a:t>
            </a:r>
            <a:r>
              <a:rPr b="1" lang="en" sz="1650">
                <a:solidFill>
                  <a:srgbClr val="0A0A23"/>
                </a:solidFill>
                <a:highlight>
                  <a:srgbClr val="FFFFFF"/>
                </a:highlight>
              </a:rPr>
              <a:t>performing actions </a:t>
            </a:r>
            <a:r>
              <a:rPr lang="en" sz="1650">
                <a:solidFill>
                  <a:srgbClr val="0A0A23"/>
                </a:solidFill>
                <a:highlight>
                  <a:srgbClr val="FFFFFF"/>
                </a:highlight>
              </a:rPr>
              <a:t>and </a:t>
            </a:r>
            <a:r>
              <a:rPr b="1" lang="en" sz="1650">
                <a:solidFill>
                  <a:srgbClr val="0A0A23"/>
                </a:solidFill>
                <a:highlight>
                  <a:srgbClr val="FFFFFF"/>
                </a:highlight>
              </a:rPr>
              <a:t>seeing the results.</a:t>
            </a:r>
            <a:endParaRPr b="1" sz="9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c541be8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c541be8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c541be8b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c541be8b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c541be8b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c541be8b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EEEEEE"/>
                </a:highlight>
              </a:rPr>
              <a:t> by a simple majority vote.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_7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-25" y="0"/>
            <a:ext cx="9144000" cy="174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6551675" y="0"/>
            <a:ext cx="2592300" cy="1741500"/>
          </a:xfrm>
          <a:prstGeom prst="rect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 rot="10800000">
            <a:off x="3991228" y="0"/>
            <a:ext cx="1727100" cy="17415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/>
          <p:nvPr/>
        </p:nvSpPr>
        <p:spPr>
          <a:xfrm rot="10800000">
            <a:off x="3991228" y="0"/>
            <a:ext cx="1727100" cy="17415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/>
          <p:nvPr/>
        </p:nvSpPr>
        <p:spPr>
          <a:xfrm rot="10800000">
            <a:off x="4431837" y="0"/>
            <a:ext cx="1727100" cy="17415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/>
          <p:nvPr/>
        </p:nvSpPr>
        <p:spPr>
          <a:xfrm rot="10800000">
            <a:off x="4431837" y="0"/>
            <a:ext cx="1727100" cy="17415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/>
          <p:nvPr/>
        </p:nvSpPr>
        <p:spPr>
          <a:xfrm rot="10800000">
            <a:off x="4856511" y="0"/>
            <a:ext cx="1727100" cy="17415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/>
          <p:nvPr/>
        </p:nvSpPr>
        <p:spPr>
          <a:xfrm rot="10800000">
            <a:off x="4856511" y="0"/>
            <a:ext cx="1727100" cy="17415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3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" type="body"/>
          </p:nvPr>
        </p:nvSpPr>
        <p:spPr>
          <a:xfrm>
            <a:off x="324475" y="1920450"/>
            <a:ext cx="4124100" cy="2704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2" type="body"/>
          </p:nvPr>
        </p:nvSpPr>
        <p:spPr>
          <a:xfrm>
            <a:off x="4668277" y="1920450"/>
            <a:ext cx="4124100" cy="2704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AUTOLAYOUT_9"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 rot="10800000">
            <a:off x="348325" y="150"/>
            <a:ext cx="7153800" cy="5143500"/>
          </a:xfrm>
          <a:prstGeom prst="parallelogram">
            <a:avLst>
              <a:gd fmla="val 25000" name="adj"/>
            </a:avLst>
          </a:prstGeom>
          <a:solidFill>
            <a:srgbClr val="E7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 rot="10800000">
            <a:off x="11" y="25"/>
            <a:ext cx="7153800" cy="5143500"/>
          </a:xfrm>
          <a:prstGeom prst="parallelogram">
            <a:avLst>
              <a:gd fmla="val 25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 flipH="1" rot="10800000">
            <a:off x="0" y="25"/>
            <a:ext cx="2349600" cy="51435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595774" y="2577426"/>
            <a:ext cx="27600" cy="196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 txBox="1"/>
          <p:nvPr>
            <p:ph type="ctrTitle"/>
          </p:nvPr>
        </p:nvSpPr>
        <p:spPr>
          <a:xfrm>
            <a:off x="751200" y="2577425"/>
            <a:ext cx="5053500" cy="196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10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15"/>
          <p:cNvGrpSpPr/>
          <p:nvPr/>
        </p:nvGrpSpPr>
        <p:grpSpPr>
          <a:xfrm>
            <a:off x="2" y="4713898"/>
            <a:ext cx="3047923" cy="429600"/>
            <a:chOff x="-73" y="4713898"/>
            <a:chExt cx="3047923" cy="429600"/>
          </a:xfrm>
        </p:grpSpPr>
        <p:sp>
          <p:nvSpPr>
            <p:cNvPr id="88" name="Google Shape;88;p15"/>
            <p:cNvSpPr/>
            <p:nvPr/>
          </p:nvSpPr>
          <p:spPr>
            <a:xfrm rot="-5400000">
              <a:off x="2452050" y="4547698"/>
              <a:ext cx="429600" cy="762000"/>
            </a:xfrm>
            <a:prstGeom prst="rtTriangl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 rot="-5400000">
              <a:off x="928119" y="4547698"/>
              <a:ext cx="429600" cy="762000"/>
            </a:xfrm>
            <a:prstGeom prst="rtTriangl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flipH="1" rot="5400000">
              <a:off x="1689952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flipH="1" rot="5400000">
              <a:off x="166127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5"/>
          <p:cNvSpPr txBox="1"/>
          <p:nvPr>
            <p:ph type="title"/>
          </p:nvPr>
        </p:nvSpPr>
        <p:spPr>
          <a:xfrm>
            <a:off x="185350" y="679625"/>
            <a:ext cx="2683200" cy="104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185350" y="1798300"/>
            <a:ext cx="2683200" cy="254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8">
  <p:cSld name="AUTOLAYOUT_13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9">
  <p:cSld name="AUTOLAYOUT_15"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 rot="-5400000">
            <a:off x="4001650" y="900"/>
            <a:ext cx="5143500" cy="5141700"/>
          </a:xfrm>
          <a:prstGeom prst="rtTriangle">
            <a:avLst/>
          </a:prstGeom>
          <a:solidFill>
            <a:srgbClr val="FFFF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>
            <p:ph type="title"/>
          </p:nvPr>
        </p:nvSpPr>
        <p:spPr>
          <a:xfrm>
            <a:off x="332325" y="1096874"/>
            <a:ext cx="4339200" cy="2949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29.png"/><Relationship Id="rId6" Type="http://schemas.openxmlformats.org/officeDocument/2006/relationships/hyperlink" Target="https://ca.wikipedia.org/wiki/Conjunt_de_dades_de_flors_Iri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29.png"/><Relationship Id="rId6" Type="http://schemas.openxmlformats.org/officeDocument/2006/relationships/hyperlink" Target="https://ca.wikipedia.org/wiki/Conjunt_de_dades_de_flors_Iris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scikit-learn.org/stable/install.html" TargetMode="External"/><Relationship Id="rId4" Type="http://schemas.openxmlformats.org/officeDocument/2006/relationships/hyperlink" Target="https://store.continuum.io/cshop/anaconda/" TargetMode="External"/><Relationship Id="rId9" Type="http://schemas.openxmlformats.org/officeDocument/2006/relationships/hyperlink" Target="https://www.analyticsvidhya.com/blog/2017/02/top-28-cheat-sheets-for-machine-learning-data-science-probability-sql-big-data/" TargetMode="External"/><Relationship Id="rId5" Type="http://schemas.openxmlformats.org/officeDocument/2006/relationships/hyperlink" Target="http://ipython.org/install.html" TargetMode="External"/><Relationship Id="rId6" Type="http://schemas.openxmlformats.org/officeDocument/2006/relationships/hyperlink" Target="http://ipython.org/install.html" TargetMode="External"/><Relationship Id="rId7" Type="http://schemas.openxmlformats.org/officeDocument/2006/relationships/hyperlink" Target="https://scikit-learn.org/stable/datasets/index.html" TargetMode="External"/><Relationship Id="rId8" Type="http://schemas.openxmlformats.org/officeDocument/2006/relationships/hyperlink" Target="https://scikit-learn.org/stable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137225" y="2773857"/>
            <a:ext cx="4870500" cy="12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 </a:t>
            </a:r>
            <a:r>
              <a:rPr lang="en" sz="2200"/>
              <a:t>Ali Madani</a:t>
            </a:r>
            <a:r>
              <a:rPr lang="en" sz="2200"/>
              <a:t>  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Farnoosh Khodakarami</a:t>
            </a:r>
            <a:endParaRPr sz="2200"/>
          </a:p>
        </p:txBody>
      </p:sp>
      <p:sp>
        <p:nvSpPr>
          <p:cNvPr id="110" name="Google Shape;110;p18"/>
          <p:cNvSpPr txBox="1"/>
          <p:nvPr>
            <p:ph type="ctrTitle"/>
          </p:nvPr>
        </p:nvSpPr>
        <p:spPr>
          <a:xfrm>
            <a:off x="863425" y="142791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Supervised learning</a:t>
            </a:r>
            <a:endParaRPr sz="3600"/>
          </a:p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7"/>
          <p:cNvPicPr preferRelativeResize="0"/>
          <p:nvPr/>
        </p:nvPicPr>
        <p:blipFill rotWithShape="1">
          <a:blip r:embed="rId3">
            <a:alphaModFix/>
          </a:blip>
          <a:srcRect b="0" l="7000" r="7000" t="0"/>
          <a:stretch/>
        </p:blipFill>
        <p:spPr>
          <a:xfrm>
            <a:off x="3047650" y="0"/>
            <a:ext cx="609634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>
            <p:ph type="title"/>
          </p:nvPr>
        </p:nvSpPr>
        <p:spPr>
          <a:xfrm>
            <a:off x="185350" y="679625"/>
            <a:ext cx="2683200" cy="10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Nearest Neighbor</a:t>
            </a:r>
            <a:endParaRPr/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185350" y="1798300"/>
            <a:ext cx="26832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Pick a value k 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Use x’s K-Nearest Neighbors to vote on what x’s label should be.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863" y="1231638"/>
            <a:ext cx="5080280" cy="3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Nearest Neighbor</a:t>
            </a:r>
            <a:endParaRPr/>
          </a:p>
        </p:txBody>
      </p:sp>
      <p:sp>
        <p:nvSpPr>
          <p:cNvPr id="189" name="Google Shape;189;p28"/>
          <p:cNvSpPr/>
          <p:nvPr/>
        </p:nvSpPr>
        <p:spPr>
          <a:xfrm>
            <a:off x="4633950" y="2571750"/>
            <a:ext cx="714600" cy="5604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" name="Google Shape;190;p28"/>
          <p:cNvGrpSpPr/>
          <p:nvPr/>
        </p:nvGrpSpPr>
        <p:grpSpPr>
          <a:xfrm>
            <a:off x="4824825" y="2776475"/>
            <a:ext cx="398275" cy="227700"/>
            <a:chOff x="4824825" y="2776475"/>
            <a:chExt cx="398275" cy="227700"/>
          </a:xfrm>
        </p:grpSpPr>
        <p:cxnSp>
          <p:nvCxnSpPr>
            <p:cNvPr id="191" name="Google Shape;191;p28"/>
            <p:cNvCxnSpPr/>
            <p:nvPr/>
          </p:nvCxnSpPr>
          <p:spPr>
            <a:xfrm rot="10800000">
              <a:off x="4824825" y="2776575"/>
              <a:ext cx="1935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" name="Google Shape;192;p28"/>
            <p:cNvCxnSpPr/>
            <p:nvPr/>
          </p:nvCxnSpPr>
          <p:spPr>
            <a:xfrm flipH="1" rot="10800000">
              <a:off x="4950050" y="2776475"/>
              <a:ext cx="68400" cy="2277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" name="Google Shape;193;p28"/>
            <p:cNvCxnSpPr/>
            <p:nvPr/>
          </p:nvCxnSpPr>
          <p:spPr>
            <a:xfrm>
              <a:off x="5030800" y="2776675"/>
              <a:ext cx="192300" cy="216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4" name="Google Shape;194;p28"/>
          <p:cNvSpPr txBox="1"/>
          <p:nvPr/>
        </p:nvSpPr>
        <p:spPr>
          <a:xfrm>
            <a:off x="6907250" y="2116650"/>
            <a:ext cx="16995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3 nearest neighbours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72225" y="3655350"/>
            <a:ext cx="13008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02124"/>
                </a:solidFill>
              </a:rPr>
              <a:t>Gymnast</a:t>
            </a:r>
            <a:endParaRPr b="1" sz="1800"/>
          </a:p>
        </p:txBody>
      </p:sp>
      <p:sp>
        <p:nvSpPr>
          <p:cNvPr id="196" name="Google Shape;196;p28"/>
          <p:cNvSpPr txBox="1"/>
          <p:nvPr/>
        </p:nvSpPr>
        <p:spPr>
          <a:xfrm>
            <a:off x="0" y="4168250"/>
            <a:ext cx="25146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Basketball player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1923375" y="1661550"/>
            <a:ext cx="8127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hight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6094550" y="4428050"/>
            <a:ext cx="8127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weight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863" y="1231638"/>
            <a:ext cx="5080280" cy="3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Nearest Neighbor</a:t>
            </a:r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4633950" y="2352775"/>
            <a:ext cx="791400" cy="7794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29"/>
          <p:cNvGrpSpPr/>
          <p:nvPr/>
        </p:nvGrpSpPr>
        <p:grpSpPr>
          <a:xfrm>
            <a:off x="4824825" y="2480775"/>
            <a:ext cx="523475" cy="523400"/>
            <a:chOff x="4824825" y="2480775"/>
            <a:chExt cx="523475" cy="523400"/>
          </a:xfrm>
        </p:grpSpPr>
        <p:cxnSp>
          <p:nvCxnSpPr>
            <p:cNvPr id="207" name="Google Shape;207;p29"/>
            <p:cNvCxnSpPr/>
            <p:nvPr/>
          </p:nvCxnSpPr>
          <p:spPr>
            <a:xfrm rot="10800000">
              <a:off x="4824825" y="2776575"/>
              <a:ext cx="1935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8" name="Google Shape;208;p29"/>
            <p:cNvCxnSpPr/>
            <p:nvPr/>
          </p:nvCxnSpPr>
          <p:spPr>
            <a:xfrm rot="10800000">
              <a:off x="4927375" y="2480775"/>
              <a:ext cx="113700" cy="2958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" name="Google Shape;209;p29"/>
            <p:cNvCxnSpPr/>
            <p:nvPr/>
          </p:nvCxnSpPr>
          <p:spPr>
            <a:xfrm flipH="1" rot="10800000">
              <a:off x="4950050" y="2776475"/>
              <a:ext cx="68400" cy="2277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0" name="Google Shape;210;p29"/>
            <p:cNvCxnSpPr/>
            <p:nvPr/>
          </p:nvCxnSpPr>
          <p:spPr>
            <a:xfrm>
              <a:off x="5018325" y="2742450"/>
              <a:ext cx="204900" cy="2505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" name="Google Shape;211;p29"/>
            <p:cNvCxnSpPr/>
            <p:nvPr/>
          </p:nvCxnSpPr>
          <p:spPr>
            <a:xfrm flipH="1" rot="10800000">
              <a:off x="5029700" y="2708175"/>
              <a:ext cx="318600" cy="68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2" name="Google Shape;212;p29"/>
          <p:cNvSpPr txBox="1"/>
          <p:nvPr/>
        </p:nvSpPr>
        <p:spPr>
          <a:xfrm>
            <a:off x="6907250" y="2116650"/>
            <a:ext cx="16995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5 nearest neighbours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3" name="Google Shape;213;p29"/>
          <p:cNvGrpSpPr/>
          <p:nvPr/>
        </p:nvGrpSpPr>
        <p:grpSpPr>
          <a:xfrm>
            <a:off x="4824825" y="2776475"/>
            <a:ext cx="398275" cy="227700"/>
            <a:chOff x="4824825" y="2776475"/>
            <a:chExt cx="398275" cy="227700"/>
          </a:xfrm>
        </p:grpSpPr>
        <p:cxnSp>
          <p:nvCxnSpPr>
            <p:cNvPr id="214" name="Google Shape;214;p29"/>
            <p:cNvCxnSpPr/>
            <p:nvPr/>
          </p:nvCxnSpPr>
          <p:spPr>
            <a:xfrm rot="10800000">
              <a:off x="4824825" y="2776575"/>
              <a:ext cx="1935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" name="Google Shape;215;p29"/>
            <p:cNvCxnSpPr/>
            <p:nvPr/>
          </p:nvCxnSpPr>
          <p:spPr>
            <a:xfrm flipH="1" rot="10800000">
              <a:off x="4950050" y="2776475"/>
              <a:ext cx="68400" cy="2277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29"/>
            <p:cNvCxnSpPr/>
            <p:nvPr/>
          </p:nvCxnSpPr>
          <p:spPr>
            <a:xfrm>
              <a:off x="5030800" y="2776675"/>
              <a:ext cx="192300" cy="216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7" name="Google Shape;217;p29"/>
          <p:cNvSpPr txBox="1"/>
          <p:nvPr/>
        </p:nvSpPr>
        <p:spPr>
          <a:xfrm>
            <a:off x="0" y="3554200"/>
            <a:ext cx="13008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02124"/>
                </a:solidFill>
              </a:rPr>
              <a:t>Gymnast</a:t>
            </a:r>
            <a:endParaRPr b="1" sz="1800"/>
          </a:p>
        </p:txBody>
      </p:sp>
      <p:sp>
        <p:nvSpPr>
          <p:cNvPr id="218" name="Google Shape;218;p29"/>
          <p:cNvSpPr txBox="1"/>
          <p:nvPr/>
        </p:nvSpPr>
        <p:spPr>
          <a:xfrm>
            <a:off x="0" y="4168250"/>
            <a:ext cx="2514600" cy="8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Basketball player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1923375" y="1661550"/>
            <a:ext cx="8127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hight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29"/>
          <p:cNvSpPr txBox="1"/>
          <p:nvPr/>
        </p:nvSpPr>
        <p:spPr>
          <a:xfrm>
            <a:off x="6094550" y="4428050"/>
            <a:ext cx="8127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weight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K Nearest Neighbor</a:t>
            </a:r>
            <a:endParaRPr/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 txBox="1"/>
          <p:nvPr/>
        </p:nvSpPr>
        <p:spPr>
          <a:xfrm>
            <a:off x="83525" y="4522950"/>
            <a:ext cx="87489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00FF"/>
                </a:solidFill>
              </a:rPr>
              <a:t>https://stanford.edu/~shervine/teaching/cs-229/cheatsheet-supervised-learning</a:t>
            </a:r>
            <a:endParaRPr i="1" sz="11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1"/>
          <p:cNvPicPr preferRelativeResize="0"/>
          <p:nvPr/>
        </p:nvPicPr>
        <p:blipFill rotWithShape="1">
          <a:blip r:embed="rId3">
            <a:alphaModFix/>
          </a:blip>
          <a:srcRect b="0" l="0" r="18447" t="0"/>
          <a:stretch/>
        </p:blipFill>
        <p:spPr>
          <a:xfrm>
            <a:off x="261475" y="1187875"/>
            <a:ext cx="2884009" cy="2460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 rotWithShape="1">
          <a:blip r:embed="rId4">
            <a:alphaModFix/>
          </a:blip>
          <a:srcRect b="129" l="0" r="0" t="23819"/>
          <a:stretch/>
        </p:blipFill>
        <p:spPr>
          <a:xfrm>
            <a:off x="3199312" y="1187875"/>
            <a:ext cx="2836561" cy="246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9699" y="1187875"/>
            <a:ext cx="2836560" cy="246092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1"/>
          <p:cNvSpPr txBox="1"/>
          <p:nvPr/>
        </p:nvSpPr>
        <p:spPr>
          <a:xfrm>
            <a:off x="3199324" y="3718052"/>
            <a:ext cx="28365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222222"/>
                </a:solidFill>
                <a:highlight>
                  <a:srgbClr val="F8F9FA"/>
                </a:highlight>
              </a:rPr>
              <a:t>Iris setosa</a:t>
            </a:r>
            <a:endParaRPr b="1" sz="1800"/>
          </a:p>
        </p:txBody>
      </p:sp>
      <p:sp>
        <p:nvSpPr>
          <p:cNvPr id="236" name="Google Shape;236;p31"/>
          <p:cNvSpPr txBox="1"/>
          <p:nvPr/>
        </p:nvSpPr>
        <p:spPr>
          <a:xfrm>
            <a:off x="6089699" y="3718052"/>
            <a:ext cx="18030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222222"/>
                </a:solidFill>
                <a:highlight>
                  <a:srgbClr val="F8F9FA"/>
                </a:highlight>
              </a:rPr>
              <a:t>Iris versicolor</a:t>
            </a:r>
            <a:endParaRPr b="1" sz="1800"/>
          </a:p>
        </p:txBody>
      </p:sp>
      <p:sp>
        <p:nvSpPr>
          <p:cNvPr id="237" name="Google Shape;237;p31"/>
          <p:cNvSpPr txBox="1"/>
          <p:nvPr/>
        </p:nvSpPr>
        <p:spPr>
          <a:xfrm>
            <a:off x="261325" y="3687574"/>
            <a:ext cx="28842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222222"/>
                </a:solidFill>
                <a:highlight>
                  <a:srgbClr val="F8F9FA"/>
                </a:highlight>
              </a:rPr>
              <a:t>Iris virginica</a:t>
            </a:r>
            <a:endParaRPr b="1" sz="1800"/>
          </a:p>
        </p:txBody>
      </p:sp>
      <p:sp>
        <p:nvSpPr>
          <p:cNvPr id="238" name="Google Shape;238;p31"/>
          <p:cNvSpPr txBox="1"/>
          <p:nvPr/>
        </p:nvSpPr>
        <p:spPr>
          <a:xfrm>
            <a:off x="5174972" y="4788525"/>
            <a:ext cx="39687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https://ca.wikipedia.org/wiki/Conjunt_de_dades_de_flors_Iris</a:t>
            </a:r>
            <a:endParaRPr/>
          </a:p>
        </p:txBody>
      </p:sp>
      <p:cxnSp>
        <p:nvCxnSpPr>
          <p:cNvPr id="239" name="Google Shape;239;p31"/>
          <p:cNvCxnSpPr>
            <a:stCxn id="240" idx="0"/>
          </p:cNvCxnSpPr>
          <p:nvPr/>
        </p:nvCxnSpPr>
        <p:spPr>
          <a:xfrm rot="10800000">
            <a:off x="2623805" y="2527140"/>
            <a:ext cx="41400" cy="1724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31"/>
          <p:cNvSpPr txBox="1"/>
          <p:nvPr/>
        </p:nvSpPr>
        <p:spPr>
          <a:xfrm>
            <a:off x="2279705" y="4251240"/>
            <a:ext cx="7710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Sepal</a:t>
            </a:r>
            <a:endParaRPr b="1">
              <a:solidFill>
                <a:srgbClr val="98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1" name="Google Shape;241;p31"/>
          <p:cNvCxnSpPr/>
          <p:nvPr/>
        </p:nvCxnSpPr>
        <p:spPr>
          <a:xfrm rot="10800000">
            <a:off x="2004549" y="2348931"/>
            <a:ext cx="26100" cy="2267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p31"/>
          <p:cNvSpPr txBox="1"/>
          <p:nvPr/>
        </p:nvSpPr>
        <p:spPr>
          <a:xfrm>
            <a:off x="1596786" y="4616331"/>
            <a:ext cx="842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Petal</a:t>
            </a:r>
            <a:endParaRPr b="1">
              <a:solidFill>
                <a:srgbClr val="98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Iris DataSet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725" y="3711125"/>
            <a:ext cx="1132575" cy="11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0650" y="3504350"/>
            <a:ext cx="2060344" cy="1639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33"/>
          <p:cNvGrpSpPr/>
          <p:nvPr/>
        </p:nvGrpSpPr>
        <p:grpSpPr>
          <a:xfrm>
            <a:off x="1705391" y="839695"/>
            <a:ext cx="6431062" cy="2665725"/>
            <a:chOff x="1692425" y="1247825"/>
            <a:chExt cx="6443950" cy="2257750"/>
          </a:xfrm>
        </p:grpSpPr>
        <p:cxnSp>
          <p:nvCxnSpPr>
            <p:cNvPr id="256" name="Google Shape;256;p33"/>
            <p:cNvCxnSpPr/>
            <p:nvPr/>
          </p:nvCxnSpPr>
          <p:spPr>
            <a:xfrm flipH="1" rot="10800000">
              <a:off x="1713075" y="3504375"/>
              <a:ext cx="6423300" cy="1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57" name="Google Shape;257;p33"/>
            <p:cNvCxnSpPr/>
            <p:nvPr/>
          </p:nvCxnSpPr>
          <p:spPr>
            <a:xfrm rot="10800000">
              <a:off x="1692425" y="1247825"/>
              <a:ext cx="9300" cy="2246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sp>
        <p:nvSpPr>
          <p:cNvPr id="258" name="Google Shape;258;p33"/>
          <p:cNvSpPr txBox="1"/>
          <p:nvPr/>
        </p:nvSpPr>
        <p:spPr>
          <a:xfrm rot="-5400000">
            <a:off x="509146" y="1873075"/>
            <a:ext cx="680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Price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9" name="Google Shape;259;p33"/>
          <p:cNvCxnSpPr/>
          <p:nvPr/>
        </p:nvCxnSpPr>
        <p:spPr>
          <a:xfrm flipH="1" rot="10800000">
            <a:off x="2155525" y="1293250"/>
            <a:ext cx="5298000" cy="192870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33"/>
          <p:cNvSpPr/>
          <p:nvPr/>
        </p:nvSpPr>
        <p:spPr>
          <a:xfrm>
            <a:off x="2223575" y="2730575"/>
            <a:ext cx="635400" cy="578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3"/>
          <p:cNvSpPr/>
          <p:nvPr/>
        </p:nvSpPr>
        <p:spPr>
          <a:xfrm>
            <a:off x="6733125" y="1147225"/>
            <a:ext cx="635400" cy="578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" name="Google Shape;262;p33"/>
          <p:cNvCxnSpPr/>
          <p:nvPr/>
        </p:nvCxnSpPr>
        <p:spPr>
          <a:xfrm flipH="1">
            <a:off x="4685350" y="1350050"/>
            <a:ext cx="22800" cy="2915700"/>
          </a:xfrm>
          <a:prstGeom prst="straightConnector1">
            <a:avLst/>
          </a:prstGeom>
          <a:noFill/>
          <a:ln cap="flat" cmpd="sng" w="9525">
            <a:solidFill>
              <a:srgbClr val="CC4125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63" name="Google Shape;26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5025" y="3895000"/>
            <a:ext cx="1223450" cy="113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3"/>
          <p:cNvSpPr txBox="1"/>
          <p:nvPr/>
        </p:nvSpPr>
        <p:spPr>
          <a:xfrm>
            <a:off x="4439950" y="3221950"/>
            <a:ext cx="5136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0000"/>
                </a:solidFill>
                <a:latin typeface="Pacifico"/>
                <a:ea typeface="Pacifico"/>
                <a:cs typeface="Pacifico"/>
                <a:sym typeface="Pacifico"/>
              </a:rPr>
              <a:t>?</a:t>
            </a:r>
            <a:endParaRPr b="1" sz="4800">
              <a:solidFill>
                <a:srgbClr val="FF000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65" name="Google Shape;265;p33"/>
          <p:cNvSpPr/>
          <p:nvPr/>
        </p:nvSpPr>
        <p:spPr>
          <a:xfrm>
            <a:off x="4379050" y="1968400"/>
            <a:ext cx="635400" cy="578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3"/>
          <p:cNvSpPr txBox="1"/>
          <p:nvPr/>
        </p:nvSpPr>
        <p:spPr>
          <a:xfrm>
            <a:off x="920575" y="2847275"/>
            <a:ext cx="6354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896275" y="1064375"/>
            <a:ext cx="8193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3M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273" name="Google Shape;273;p34"/>
          <p:cNvSpPr txBox="1"/>
          <p:nvPr/>
        </p:nvSpPr>
        <p:spPr>
          <a:xfrm>
            <a:off x="633225" y="1333075"/>
            <a:ext cx="7254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Linear regression is the simplest and most widely used statistical technique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A linear model expresses the target output value in terms of a sum of weighted input variables. </a:t>
            </a:r>
            <a:endParaRPr sz="16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cxnSp>
        <p:nvCxnSpPr>
          <p:cNvPr id="279" name="Google Shape;279;p35"/>
          <p:cNvCxnSpPr/>
          <p:nvPr/>
        </p:nvCxnSpPr>
        <p:spPr>
          <a:xfrm flipH="1" rot="10800000">
            <a:off x="1713075" y="4242975"/>
            <a:ext cx="4027500" cy="24600"/>
          </a:xfrm>
          <a:prstGeom prst="straightConnector1">
            <a:avLst/>
          </a:prstGeom>
          <a:noFill/>
          <a:ln cap="flat" cmpd="sng" w="28575">
            <a:solidFill>
              <a:srgbClr val="9FC5E8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0" name="Google Shape;280;p35"/>
          <p:cNvCxnSpPr/>
          <p:nvPr/>
        </p:nvCxnSpPr>
        <p:spPr>
          <a:xfrm rot="10800000">
            <a:off x="1690325" y="1327325"/>
            <a:ext cx="11400" cy="29289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81" name="Google Shape;281;p35"/>
          <p:cNvSpPr txBox="1"/>
          <p:nvPr/>
        </p:nvSpPr>
        <p:spPr>
          <a:xfrm>
            <a:off x="1753600" y="4512225"/>
            <a:ext cx="2250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Size of the house feet</a:t>
            </a:r>
            <a:r>
              <a:rPr b="1" baseline="30000" lang="en">
                <a:solidFill>
                  <a:srgbClr val="0B5394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baseline="30000">
              <a:solidFill>
                <a:srgbClr val="0B539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35"/>
          <p:cNvSpPr txBox="1"/>
          <p:nvPr/>
        </p:nvSpPr>
        <p:spPr>
          <a:xfrm rot="-5400000">
            <a:off x="-1200" y="2965650"/>
            <a:ext cx="19248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00"/>
                </a:solidFill>
                <a:latin typeface="Open Sans"/>
                <a:ea typeface="Open Sans"/>
                <a:cs typeface="Open Sans"/>
                <a:sym typeface="Open Sans"/>
              </a:rPr>
              <a:t>Price of the house</a:t>
            </a:r>
            <a:endParaRPr b="1">
              <a:solidFill>
                <a:srgbClr val="99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35"/>
          <p:cNvSpPr/>
          <p:nvPr/>
        </p:nvSpPr>
        <p:spPr>
          <a:xfrm>
            <a:off x="2158750" y="3714750"/>
            <a:ext cx="68100" cy="9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5"/>
          <p:cNvSpPr/>
          <p:nvPr/>
        </p:nvSpPr>
        <p:spPr>
          <a:xfrm>
            <a:off x="2844550" y="3161250"/>
            <a:ext cx="68100" cy="9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/>
          <p:nvPr/>
        </p:nvSpPr>
        <p:spPr>
          <a:xfrm>
            <a:off x="2692150" y="3257550"/>
            <a:ext cx="68100" cy="9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5"/>
          <p:cNvSpPr/>
          <p:nvPr/>
        </p:nvSpPr>
        <p:spPr>
          <a:xfrm>
            <a:off x="2534850" y="3618450"/>
            <a:ext cx="68100" cy="9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5"/>
          <p:cNvSpPr/>
          <p:nvPr/>
        </p:nvSpPr>
        <p:spPr>
          <a:xfrm>
            <a:off x="2844550" y="3409950"/>
            <a:ext cx="68100" cy="9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5"/>
          <p:cNvSpPr/>
          <p:nvPr/>
        </p:nvSpPr>
        <p:spPr>
          <a:xfrm>
            <a:off x="3427900" y="2306100"/>
            <a:ext cx="68100" cy="9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5"/>
          <p:cNvSpPr/>
          <p:nvPr/>
        </p:nvSpPr>
        <p:spPr>
          <a:xfrm>
            <a:off x="3207400" y="2763300"/>
            <a:ext cx="68100" cy="9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5"/>
          <p:cNvSpPr/>
          <p:nvPr/>
        </p:nvSpPr>
        <p:spPr>
          <a:xfrm>
            <a:off x="3893200" y="2209800"/>
            <a:ext cx="68100" cy="9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5"/>
          <p:cNvSpPr/>
          <p:nvPr/>
        </p:nvSpPr>
        <p:spPr>
          <a:xfrm>
            <a:off x="3740800" y="2306100"/>
            <a:ext cx="68100" cy="9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5"/>
          <p:cNvSpPr/>
          <p:nvPr/>
        </p:nvSpPr>
        <p:spPr>
          <a:xfrm>
            <a:off x="3359800" y="2915700"/>
            <a:ext cx="68100" cy="9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5"/>
          <p:cNvSpPr/>
          <p:nvPr/>
        </p:nvSpPr>
        <p:spPr>
          <a:xfrm>
            <a:off x="4319375" y="1909225"/>
            <a:ext cx="68100" cy="9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5"/>
          <p:cNvSpPr/>
          <p:nvPr/>
        </p:nvSpPr>
        <p:spPr>
          <a:xfrm>
            <a:off x="3893200" y="2458500"/>
            <a:ext cx="68100" cy="9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5"/>
          <p:cNvSpPr/>
          <p:nvPr/>
        </p:nvSpPr>
        <p:spPr>
          <a:xfrm>
            <a:off x="3277275" y="3313650"/>
            <a:ext cx="68100" cy="9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5"/>
          <p:cNvSpPr/>
          <p:nvPr/>
        </p:nvSpPr>
        <p:spPr>
          <a:xfrm>
            <a:off x="3359800" y="2915700"/>
            <a:ext cx="68100" cy="96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7" name="Google Shape;297;p35"/>
          <p:cNvCxnSpPr/>
          <p:nvPr/>
        </p:nvCxnSpPr>
        <p:spPr>
          <a:xfrm flipH="1" rot="10800000">
            <a:off x="1679050" y="2844525"/>
            <a:ext cx="3777900" cy="10212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35"/>
          <p:cNvCxnSpPr/>
          <p:nvPr/>
        </p:nvCxnSpPr>
        <p:spPr>
          <a:xfrm flipH="1" rot="10800000">
            <a:off x="1690325" y="1510875"/>
            <a:ext cx="1849200" cy="27567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5"/>
          <p:cNvCxnSpPr/>
          <p:nvPr/>
        </p:nvCxnSpPr>
        <p:spPr>
          <a:xfrm flipH="1" rot="10800000">
            <a:off x="1690325" y="1714275"/>
            <a:ext cx="2922000" cy="2553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35"/>
          <p:cNvSpPr txBox="1"/>
          <p:nvPr/>
        </p:nvSpPr>
        <p:spPr>
          <a:xfrm>
            <a:off x="2147400" y="4235175"/>
            <a:ext cx="46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500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1" name="Google Shape;301;p35"/>
          <p:cNvSpPr txBox="1"/>
          <p:nvPr/>
        </p:nvSpPr>
        <p:spPr>
          <a:xfrm>
            <a:off x="2760250" y="4235175"/>
            <a:ext cx="548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1000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35"/>
          <p:cNvSpPr txBox="1"/>
          <p:nvPr/>
        </p:nvSpPr>
        <p:spPr>
          <a:xfrm>
            <a:off x="3461050" y="4251750"/>
            <a:ext cx="548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1500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" name="Google Shape;303;p35"/>
          <p:cNvSpPr txBox="1"/>
          <p:nvPr/>
        </p:nvSpPr>
        <p:spPr>
          <a:xfrm>
            <a:off x="4146850" y="4251750"/>
            <a:ext cx="548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2000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35"/>
          <p:cNvSpPr txBox="1"/>
          <p:nvPr/>
        </p:nvSpPr>
        <p:spPr>
          <a:xfrm>
            <a:off x="4832650" y="4251750"/>
            <a:ext cx="548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2500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" name="Google Shape;305;p35"/>
          <p:cNvSpPr txBox="1"/>
          <p:nvPr/>
        </p:nvSpPr>
        <p:spPr>
          <a:xfrm>
            <a:off x="1233125" y="2703013"/>
            <a:ext cx="46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400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35"/>
          <p:cNvSpPr txBox="1"/>
          <p:nvPr/>
        </p:nvSpPr>
        <p:spPr>
          <a:xfrm>
            <a:off x="1233125" y="3056488"/>
            <a:ext cx="46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300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35"/>
          <p:cNvSpPr txBox="1"/>
          <p:nvPr/>
        </p:nvSpPr>
        <p:spPr>
          <a:xfrm>
            <a:off x="1233125" y="3409950"/>
            <a:ext cx="46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200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8" name="Google Shape;308;p35"/>
          <p:cNvSpPr txBox="1"/>
          <p:nvPr/>
        </p:nvSpPr>
        <p:spPr>
          <a:xfrm>
            <a:off x="1233125" y="3773700"/>
            <a:ext cx="46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100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1233125" y="2402400"/>
            <a:ext cx="46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500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0" name="Google Shape;310;p35"/>
          <p:cNvCxnSpPr/>
          <p:nvPr/>
        </p:nvCxnSpPr>
        <p:spPr>
          <a:xfrm>
            <a:off x="3308350" y="2823600"/>
            <a:ext cx="18600" cy="144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35"/>
          <p:cNvSpPr txBox="1"/>
          <p:nvPr/>
        </p:nvSpPr>
        <p:spPr>
          <a:xfrm>
            <a:off x="1233125" y="2063400"/>
            <a:ext cx="46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600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35"/>
          <p:cNvSpPr txBox="1"/>
          <p:nvPr/>
        </p:nvSpPr>
        <p:spPr>
          <a:xfrm>
            <a:off x="1233125" y="1758600"/>
            <a:ext cx="46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700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3" name="Google Shape;313;p35"/>
          <p:cNvSpPr txBox="1"/>
          <p:nvPr/>
        </p:nvSpPr>
        <p:spPr>
          <a:xfrm>
            <a:off x="6105913" y="1152425"/>
            <a:ext cx="280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baseline="-25000" lang="en" sz="3000"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 = w</a:t>
            </a:r>
            <a:r>
              <a:rPr baseline="-25000" lang="en" sz="3000"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baseline="-25000" lang="en" sz="3000"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+b</a:t>
            </a:r>
            <a:r>
              <a:rPr baseline="-25000" lang="en" sz="3000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baseline="-25000" sz="3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4" name="Google Shape;314;p35"/>
          <p:cNvCxnSpPr/>
          <p:nvPr/>
        </p:nvCxnSpPr>
        <p:spPr>
          <a:xfrm rot="10800000">
            <a:off x="4190475" y="2121725"/>
            <a:ext cx="14400" cy="20949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5" name="Google Shape;3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221" y="3121540"/>
            <a:ext cx="3015775" cy="158121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5"/>
          <p:cNvSpPr txBox="1"/>
          <p:nvPr/>
        </p:nvSpPr>
        <p:spPr>
          <a:xfrm>
            <a:off x="5143825" y="3640800"/>
            <a:ext cx="3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D9EEB"/>
                </a:solidFill>
                <a:latin typeface="Open Sans"/>
                <a:ea typeface="Open Sans"/>
                <a:cs typeface="Open Sans"/>
                <a:sym typeface="Open Sans"/>
              </a:rPr>
              <a:t>x</a:t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317" name="Google Shape;317;p35"/>
          <p:cNvSpPr txBox="1"/>
          <p:nvPr/>
        </p:nvSpPr>
        <p:spPr>
          <a:xfrm>
            <a:off x="1304975" y="1157963"/>
            <a:ext cx="3249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06666"/>
                </a:solidFill>
                <a:latin typeface="Open Sans"/>
                <a:ea typeface="Open Sans"/>
                <a:cs typeface="Open Sans"/>
                <a:sym typeface="Open Sans"/>
              </a:rPr>
              <a:t>y</a:t>
            </a:r>
            <a:endParaRPr>
              <a:solidFill>
                <a:srgbClr val="E06666"/>
              </a:solidFill>
            </a:endParaRPr>
          </a:p>
        </p:txBody>
      </p:sp>
      <p:sp>
        <p:nvSpPr>
          <p:cNvPr id="318" name="Google Shape;318;p35"/>
          <p:cNvSpPr/>
          <p:nvPr/>
        </p:nvSpPr>
        <p:spPr>
          <a:xfrm>
            <a:off x="4023638" y="4116825"/>
            <a:ext cx="324900" cy="276900"/>
          </a:xfrm>
          <a:prstGeom prst="flowChartOr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5"/>
          <p:cNvSpPr/>
          <p:nvPr/>
        </p:nvSpPr>
        <p:spPr>
          <a:xfrm>
            <a:off x="6067875" y="3078825"/>
            <a:ext cx="827700" cy="786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5"/>
          <p:cNvSpPr txBox="1"/>
          <p:nvPr/>
        </p:nvSpPr>
        <p:spPr>
          <a:xfrm>
            <a:off x="5778550" y="2597175"/>
            <a:ext cx="24513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Mean squared error</a:t>
            </a:r>
            <a:endParaRPr sz="20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Univariate versus Multivariate Modeling</a:t>
            </a:r>
            <a:endParaRPr/>
          </a:p>
        </p:txBody>
      </p:sp>
      <p:pic>
        <p:nvPicPr>
          <p:cNvPr id="326" name="Google Shape;326;p36"/>
          <p:cNvPicPr preferRelativeResize="0"/>
          <p:nvPr/>
        </p:nvPicPr>
        <p:blipFill rotWithShape="1">
          <a:blip r:embed="rId3">
            <a:alphaModFix/>
          </a:blip>
          <a:srcRect b="44345" l="0" r="0" t="0"/>
          <a:stretch/>
        </p:blipFill>
        <p:spPr>
          <a:xfrm>
            <a:off x="5675200" y="2396250"/>
            <a:ext cx="3318725" cy="968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variate_vs_Multivariate.png" id="327" name="Google Shape;327;p36"/>
          <p:cNvPicPr preferRelativeResize="0"/>
          <p:nvPr/>
        </p:nvPicPr>
        <p:blipFill rotWithShape="1">
          <a:blip r:embed="rId4">
            <a:alphaModFix/>
          </a:blip>
          <a:srcRect b="11648" l="6332" r="55308" t="9381"/>
          <a:stretch/>
        </p:blipFill>
        <p:spPr>
          <a:xfrm>
            <a:off x="445750" y="1183350"/>
            <a:ext cx="2507476" cy="25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6"/>
          <p:cNvSpPr txBox="1"/>
          <p:nvPr/>
        </p:nvSpPr>
        <p:spPr>
          <a:xfrm>
            <a:off x="790725" y="825550"/>
            <a:ext cx="14064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Univariate</a:t>
            </a:r>
            <a:endParaRPr sz="2000"/>
          </a:p>
        </p:txBody>
      </p:sp>
      <p:sp>
        <p:nvSpPr>
          <p:cNvPr id="329" name="Google Shape;329;p36"/>
          <p:cNvSpPr txBox="1"/>
          <p:nvPr/>
        </p:nvSpPr>
        <p:spPr>
          <a:xfrm rot="-5400000">
            <a:off x="-217200" y="2339088"/>
            <a:ext cx="10209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Output</a:t>
            </a:r>
            <a:endParaRPr sz="2000"/>
          </a:p>
        </p:txBody>
      </p:sp>
      <p:sp>
        <p:nvSpPr>
          <p:cNvPr id="330" name="Google Shape;330;p36"/>
          <p:cNvSpPr txBox="1"/>
          <p:nvPr/>
        </p:nvSpPr>
        <p:spPr>
          <a:xfrm>
            <a:off x="978051" y="3618850"/>
            <a:ext cx="17466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baseline="-25000" lang="en" sz="2000"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=w</a:t>
            </a:r>
            <a:r>
              <a:rPr baseline="-25000" lang="en" sz="2000"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baseline="-25000" lang="en" sz="2000">
                <a:latin typeface="Open Sans"/>
                <a:ea typeface="Open Sans"/>
                <a:cs typeface="Open Sans"/>
                <a:sym typeface="Open Sans"/>
              </a:rPr>
              <a:t>1i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+b</a:t>
            </a:r>
            <a:r>
              <a:rPr baseline="-25000" lang="en" sz="2000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baseline="-25000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31" name="Google Shape;331;p36"/>
          <p:cNvSpPr/>
          <p:nvPr/>
        </p:nvSpPr>
        <p:spPr>
          <a:xfrm>
            <a:off x="7627000" y="2561025"/>
            <a:ext cx="502500" cy="549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 rotWithShape="1">
          <a:blip r:embed="rId3">
            <a:alphaModFix/>
          </a:blip>
          <a:srcRect b="0" l="0" r="4370" t="0"/>
          <a:stretch/>
        </p:blipFill>
        <p:spPr>
          <a:xfrm>
            <a:off x="676200" y="253575"/>
            <a:ext cx="7634596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 txBox="1"/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Univariate versus Multivariate Modeling</a:t>
            </a:r>
            <a:endParaRPr/>
          </a:p>
        </p:txBody>
      </p:sp>
      <p:pic>
        <p:nvPicPr>
          <p:cNvPr id="337" name="Google Shape;337;p37"/>
          <p:cNvPicPr preferRelativeResize="0"/>
          <p:nvPr/>
        </p:nvPicPr>
        <p:blipFill rotWithShape="1">
          <a:blip r:embed="rId3">
            <a:alphaModFix/>
          </a:blip>
          <a:srcRect b="44345" l="0" r="0" t="0"/>
          <a:stretch/>
        </p:blipFill>
        <p:spPr>
          <a:xfrm>
            <a:off x="5675200" y="2396250"/>
            <a:ext cx="3318725" cy="968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variate_vs_Multivariate.png" id="338" name="Google Shape;338;p37"/>
          <p:cNvPicPr preferRelativeResize="0"/>
          <p:nvPr/>
        </p:nvPicPr>
        <p:blipFill rotWithShape="1">
          <a:blip r:embed="rId4">
            <a:alphaModFix/>
          </a:blip>
          <a:srcRect b="11648" l="6332" r="55308" t="9381"/>
          <a:stretch/>
        </p:blipFill>
        <p:spPr>
          <a:xfrm>
            <a:off x="445750" y="1183350"/>
            <a:ext cx="2507476" cy="2569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variate_vs_Multivariate.png" id="339" name="Google Shape;339;p37"/>
          <p:cNvPicPr preferRelativeResize="0"/>
          <p:nvPr/>
        </p:nvPicPr>
        <p:blipFill rotWithShape="1">
          <a:blip r:embed="rId4">
            <a:alphaModFix/>
          </a:blip>
          <a:srcRect b="11648" l="6332" r="55308" t="9381"/>
          <a:stretch/>
        </p:blipFill>
        <p:spPr>
          <a:xfrm>
            <a:off x="3108687" y="1271450"/>
            <a:ext cx="2507476" cy="25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7"/>
          <p:cNvSpPr txBox="1"/>
          <p:nvPr/>
        </p:nvSpPr>
        <p:spPr>
          <a:xfrm>
            <a:off x="790725" y="825550"/>
            <a:ext cx="14064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Univariate</a:t>
            </a:r>
            <a:endParaRPr sz="2000"/>
          </a:p>
        </p:txBody>
      </p:sp>
      <p:sp>
        <p:nvSpPr>
          <p:cNvPr id="341" name="Google Shape;341;p37"/>
          <p:cNvSpPr txBox="1"/>
          <p:nvPr/>
        </p:nvSpPr>
        <p:spPr>
          <a:xfrm>
            <a:off x="3615475" y="821400"/>
            <a:ext cx="16005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Multivariate</a:t>
            </a:r>
            <a:endParaRPr sz="2000"/>
          </a:p>
        </p:txBody>
      </p:sp>
      <p:sp>
        <p:nvSpPr>
          <p:cNvPr id="342" name="Google Shape;342;p37"/>
          <p:cNvSpPr txBox="1"/>
          <p:nvPr/>
        </p:nvSpPr>
        <p:spPr>
          <a:xfrm rot="-5400000">
            <a:off x="-217200" y="2339088"/>
            <a:ext cx="10209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Output</a:t>
            </a:r>
            <a:endParaRPr sz="2000"/>
          </a:p>
        </p:txBody>
      </p:sp>
      <p:sp>
        <p:nvSpPr>
          <p:cNvPr id="343" name="Google Shape;343;p37"/>
          <p:cNvSpPr txBox="1"/>
          <p:nvPr/>
        </p:nvSpPr>
        <p:spPr>
          <a:xfrm rot="-5400000">
            <a:off x="2514975" y="2326888"/>
            <a:ext cx="10209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Output</a:t>
            </a:r>
            <a:endParaRPr sz="2000"/>
          </a:p>
        </p:txBody>
      </p:sp>
      <p:sp>
        <p:nvSpPr>
          <p:cNvPr id="344" name="Google Shape;344;p37"/>
          <p:cNvSpPr txBox="1"/>
          <p:nvPr/>
        </p:nvSpPr>
        <p:spPr>
          <a:xfrm>
            <a:off x="978051" y="3618850"/>
            <a:ext cx="17466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baseline="-25000" lang="en" sz="2000"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=w</a:t>
            </a:r>
            <a:r>
              <a:rPr baseline="-25000" lang="en" sz="2000"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baseline="-25000" lang="en" sz="2000">
                <a:latin typeface="Open Sans"/>
                <a:ea typeface="Open Sans"/>
                <a:cs typeface="Open Sans"/>
                <a:sym typeface="Open Sans"/>
              </a:rPr>
              <a:t>1i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+b</a:t>
            </a:r>
            <a:r>
              <a:rPr baseline="-25000" lang="en" sz="2000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baseline="-25000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45" name="Google Shape;345;p37"/>
          <p:cNvSpPr txBox="1"/>
          <p:nvPr/>
        </p:nvSpPr>
        <p:spPr>
          <a:xfrm>
            <a:off x="3656875" y="3676525"/>
            <a:ext cx="15123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baseline="-25000" lang="en" sz="2000"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=w</a:t>
            </a:r>
            <a:r>
              <a:rPr baseline="-25000" lang="en" sz="2000"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baseline="-25000" lang="en" sz="2000">
                <a:latin typeface="Open Sans"/>
                <a:ea typeface="Open Sans"/>
                <a:cs typeface="Open Sans"/>
                <a:sym typeface="Open Sans"/>
              </a:rPr>
              <a:t>1i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+b</a:t>
            </a:r>
            <a:r>
              <a:rPr baseline="-25000" lang="en" sz="2000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baseline="-25000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+w</a:t>
            </a:r>
            <a:r>
              <a:rPr baseline="-25000" lang="en" sz="2000"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baseline="-25000" lang="en" sz="2000">
                <a:latin typeface="Open Sans"/>
                <a:ea typeface="Open Sans"/>
                <a:cs typeface="Open Sans"/>
                <a:sym typeface="Open Sans"/>
              </a:rPr>
              <a:t>2i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+b</a:t>
            </a:r>
            <a:r>
              <a:rPr baseline="-25000" lang="en" sz="2000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baseline="-25000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" sz="2000">
                <a:latin typeface="Open Sans"/>
                <a:ea typeface="Open Sans"/>
                <a:cs typeface="Open Sans"/>
                <a:sym typeface="Open Sans"/>
              </a:rPr>
              <a:t>+.....</a:t>
            </a:r>
            <a:endParaRPr baseline="-25000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+w</a:t>
            </a:r>
            <a:r>
              <a:rPr baseline="-25000" lang="en" sz="2000"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x</a:t>
            </a:r>
            <a:r>
              <a:rPr baseline="-25000" lang="en" sz="2000">
                <a:latin typeface="Open Sans"/>
                <a:ea typeface="Open Sans"/>
                <a:cs typeface="Open Sans"/>
                <a:sym typeface="Open Sans"/>
              </a:rPr>
              <a:t>mi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+b</a:t>
            </a:r>
            <a:r>
              <a:rPr baseline="-25000" lang="en" sz="2000"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baseline="-25000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46" name="Google Shape;346;p37"/>
          <p:cNvSpPr/>
          <p:nvPr/>
        </p:nvSpPr>
        <p:spPr>
          <a:xfrm>
            <a:off x="7627000" y="2561025"/>
            <a:ext cx="502500" cy="549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8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914400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8"/>
          <p:cNvSpPr/>
          <p:nvPr/>
        </p:nvSpPr>
        <p:spPr>
          <a:xfrm>
            <a:off x="0" y="0"/>
            <a:ext cx="2811300" cy="5143500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8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Diabetes  </a:t>
            </a:r>
            <a:endParaRPr/>
          </a:p>
        </p:txBody>
      </p:sp>
      <p:sp>
        <p:nvSpPr>
          <p:cNvPr id="354" name="Google Shape;354;p38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Ten baseline variables: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age, sex, body mass index, average blood pressure, and six blood serum measurements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 = 442 diabetes patients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Target value: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 quantitative measure of disease progression one year after baseline.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Overfitting</a:t>
            </a:r>
            <a:endParaRPr/>
          </a:p>
        </p:txBody>
      </p:sp>
      <p:sp>
        <p:nvSpPr>
          <p:cNvPr id="360" name="Google Shape;360;p39"/>
          <p:cNvSpPr txBox="1"/>
          <p:nvPr>
            <p:ph idx="1" type="body"/>
          </p:nvPr>
        </p:nvSpPr>
        <p:spPr>
          <a:xfrm>
            <a:off x="311700" y="1225225"/>
            <a:ext cx="3534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Overfitting</a:t>
            </a:r>
            <a:r>
              <a:rPr lang="en"/>
              <a:t>: Good performance on the training data, poor generalization to other data.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Underfitting</a:t>
            </a:r>
            <a:r>
              <a:rPr lang="en"/>
              <a:t>: Poor performance on the training data and poor generalization to other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05500"/>
            <a:ext cx="3691478" cy="3691478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9"/>
          <p:cNvSpPr txBox="1"/>
          <p:nvPr/>
        </p:nvSpPr>
        <p:spPr>
          <a:xfrm>
            <a:off x="5456900" y="4196975"/>
            <a:ext cx="17244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 source wikipedia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63" name="Google Shape;363;p39"/>
          <p:cNvCxnSpPr/>
          <p:nvPr/>
        </p:nvCxnSpPr>
        <p:spPr>
          <a:xfrm>
            <a:off x="4572000" y="964300"/>
            <a:ext cx="3097200" cy="34716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Bias–Variance Tradeoff</a:t>
            </a:r>
            <a:endParaRPr/>
          </a:p>
        </p:txBody>
      </p:sp>
      <p:pic>
        <p:nvPicPr>
          <p:cNvPr id="369" name="Google Shape;3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00" y="1668500"/>
            <a:ext cx="7905750" cy="2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1"/>
          <p:cNvSpPr txBox="1"/>
          <p:nvPr>
            <p:ph type="title"/>
          </p:nvPr>
        </p:nvSpPr>
        <p:spPr>
          <a:xfrm>
            <a:off x="345550" y="408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Bias–Variance Tradeoff</a:t>
            </a:r>
            <a:endParaRPr/>
          </a:p>
        </p:txBody>
      </p:sp>
      <p:pic>
        <p:nvPicPr>
          <p:cNvPr id="375" name="Google Shape;375;p41"/>
          <p:cNvPicPr preferRelativeResize="0"/>
          <p:nvPr/>
        </p:nvPicPr>
        <p:blipFill rotWithShape="1">
          <a:blip r:embed="rId3">
            <a:alphaModFix/>
          </a:blip>
          <a:srcRect b="7910" l="9436" r="0" t="0"/>
          <a:stretch/>
        </p:blipFill>
        <p:spPr>
          <a:xfrm>
            <a:off x="2399500" y="1345025"/>
            <a:ext cx="4252550" cy="279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1"/>
          <p:cNvSpPr txBox="1"/>
          <p:nvPr/>
        </p:nvSpPr>
        <p:spPr>
          <a:xfrm>
            <a:off x="3385525" y="4059625"/>
            <a:ext cx="22011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Model complexity</a:t>
            </a:r>
            <a:endParaRPr sz="2000"/>
          </a:p>
        </p:txBody>
      </p:sp>
      <p:sp>
        <p:nvSpPr>
          <p:cNvPr id="377" name="Google Shape;377;p41"/>
          <p:cNvSpPr txBox="1"/>
          <p:nvPr/>
        </p:nvSpPr>
        <p:spPr>
          <a:xfrm rot="-5400000">
            <a:off x="1850325" y="2634475"/>
            <a:ext cx="7986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Error</a:t>
            </a: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2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>
            <p:ph type="title"/>
          </p:nvPr>
        </p:nvSpPr>
        <p:spPr>
          <a:xfrm>
            <a:off x="311700" y="2039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versus Logistic Regression</a:t>
            </a:r>
            <a:endParaRPr/>
          </a:p>
        </p:txBody>
      </p:sp>
      <p:cxnSp>
        <p:nvCxnSpPr>
          <p:cNvPr id="388" name="Google Shape;388;p43"/>
          <p:cNvCxnSpPr/>
          <p:nvPr/>
        </p:nvCxnSpPr>
        <p:spPr>
          <a:xfrm>
            <a:off x="526975" y="3802425"/>
            <a:ext cx="2322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9" name="Google Shape;389;p43"/>
          <p:cNvCxnSpPr/>
          <p:nvPr/>
        </p:nvCxnSpPr>
        <p:spPr>
          <a:xfrm flipH="1" rot="10800000">
            <a:off x="526975" y="1640625"/>
            <a:ext cx="8100" cy="2161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0" name="Google Shape;390;p43"/>
          <p:cNvSpPr/>
          <p:nvPr/>
        </p:nvSpPr>
        <p:spPr>
          <a:xfrm>
            <a:off x="1643475" y="24358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3"/>
          <p:cNvSpPr/>
          <p:nvPr/>
        </p:nvSpPr>
        <p:spPr>
          <a:xfrm>
            <a:off x="1795875" y="28930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3"/>
          <p:cNvSpPr/>
          <p:nvPr/>
        </p:nvSpPr>
        <p:spPr>
          <a:xfrm>
            <a:off x="2253075" y="26644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3"/>
          <p:cNvSpPr/>
          <p:nvPr/>
        </p:nvSpPr>
        <p:spPr>
          <a:xfrm>
            <a:off x="1948275" y="23596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3"/>
          <p:cNvSpPr/>
          <p:nvPr/>
        </p:nvSpPr>
        <p:spPr>
          <a:xfrm>
            <a:off x="2405475" y="23596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3"/>
          <p:cNvSpPr/>
          <p:nvPr/>
        </p:nvSpPr>
        <p:spPr>
          <a:xfrm>
            <a:off x="2024475" y="28168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3"/>
          <p:cNvSpPr/>
          <p:nvPr/>
        </p:nvSpPr>
        <p:spPr>
          <a:xfrm>
            <a:off x="1491075" y="26644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3"/>
          <p:cNvSpPr/>
          <p:nvPr/>
        </p:nvSpPr>
        <p:spPr>
          <a:xfrm>
            <a:off x="1491075" y="30454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3"/>
          <p:cNvSpPr/>
          <p:nvPr/>
        </p:nvSpPr>
        <p:spPr>
          <a:xfrm>
            <a:off x="1186275" y="28930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3"/>
          <p:cNvSpPr/>
          <p:nvPr/>
        </p:nvSpPr>
        <p:spPr>
          <a:xfrm>
            <a:off x="2253075" y="21310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3"/>
          <p:cNvSpPr/>
          <p:nvPr/>
        </p:nvSpPr>
        <p:spPr>
          <a:xfrm>
            <a:off x="1795875" y="26644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3"/>
          <p:cNvSpPr/>
          <p:nvPr/>
        </p:nvSpPr>
        <p:spPr>
          <a:xfrm>
            <a:off x="2176875" y="23596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3"/>
          <p:cNvSpPr/>
          <p:nvPr/>
        </p:nvSpPr>
        <p:spPr>
          <a:xfrm>
            <a:off x="1186275" y="31978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3"/>
          <p:cNvSpPr/>
          <p:nvPr/>
        </p:nvSpPr>
        <p:spPr>
          <a:xfrm>
            <a:off x="1033875" y="31216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3"/>
          <p:cNvSpPr/>
          <p:nvPr/>
        </p:nvSpPr>
        <p:spPr>
          <a:xfrm>
            <a:off x="957675" y="34264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5" name="Google Shape;405;p43"/>
          <p:cNvCxnSpPr/>
          <p:nvPr/>
        </p:nvCxnSpPr>
        <p:spPr>
          <a:xfrm flipH="1">
            <a:off x="663475" y="1897725"/>
            <a:ext cx="2338800" cy="16557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43"/>
          <p:cNvSpPr txBox="1"/>
          <p:nvPr/>
        </p:nvSpPr>
        <p:spPr>
          <a:xfrm>
            <a:off x="1795875" y="1488950"/>
            <a:ext cx="20889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Regression line</a:t>
            </a:r>
            <a:endParaRPr sz="2000"/>
          </a:p>
        </p:txBody>
      </p:sp>
      <p:sp>
        <p:nvSpPr>
          <p:cNvPr id="407" name="Google Shape;407;p43"/>
          <p:cNvSpPr txBox="1"/>
          <p:nvPr/>
        </p:nvSpPr>
        <p:spPr>
          <a:xfrm>
            <a:off x="2471875" y="3979225"/>
            <a:ext cx="4179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8" name="Google Shape;408;p43"/>
          <p:cNvSpPr txBox="1"/>
          <p:nvPr/>
        </p:nvSpPr>
        <p:spPr>
          <a:xfrm>
            <a:off x="20375" y="1570850"/>
            <a:ext cx="4179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9" name="Google Shape;409;p43"/>
          <p:cNvSpPr txBox="1"/>
          <p:nvPr/>
        </p:nvSpPr>
        <p:spPr>
          <a:xfrm>
            <a:off x="96075" y="980875"/>
            <a:ext cx="43053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Regression (linear regression) </a:t>
            </a:r>
            <a:endParaRPr b="1" sz="22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 txBox="1"/>
          <p:nvPr>
            <p:ph type="title"/>
          </p:nvPr>
        </p:nvSpPr>
        <p:spPr>
          <a:xfrm>
            <a:off x="311700" y="2039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versus Logistic Regression</a:t>
            </a:r>
            <a:endParaRPr/>
          </a:p>
        </p:txBody>
      </p:sp>
      <p:cxnSp>
        <p:nvCxnSpPr>
          <p:cNvPr id="415" name="Google Shape;415;p44"/>
          <p:cNvCxnSpPr/>
          <p:nvPr/>
        </p:nvCxnSpPr>
        <p:spPr>
          <a:xfrm>
            <a:off x="526975" y="3802425"/>
            <a:ext cx="2322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44"/>
          <p:cNvCxnSpPr/>
          <p:nvPr/>
        </p:nvCxnSpPr>
        <p:spPr>
          <a:xfrm flipH="1" rot="10800000">
            <a:off x="526975" y="1640625"/>
            <a:ext cx="8100" cy="2161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7" name="Google Shape;417;p44"/>
          <p:cNvSpPr/>
          <p:nvPr/>
        </p:nvSpPr>
        <p:spPr>
          <a:xfrm>
            <a:off x="1643475" y="24358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4"/>
          <p:cNvSpPr/>
          <p:nvPr/>
        </p:nvSpPr>
        <p:spPr>
          <a:xfrm>
            <a:off x="1795875" y="28930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4"/>
          <p:cNvSpPr/>
          <p:nvPr/>
        </p:nvSpPr>
        <p:spPr>
          <a:xfrm>
            <a:off x="2253075" y="26644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4"/>
          <p:cNvSpPr/>
          <p:nvPr/>
        </p:nvSpPr>
        <p:spPr>
          <a:xfrm>
            <a:off x="1948275" y="23596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4"/>
          <p:cNvSpPr/>
          <p:nvPr/>
        </p:nvSpPr>
        <p:spPr>
          <a:xfrm>
            <a:off x="2405475" y="23596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4"/>
          <p:cNvSpPr/>
          <p:nvPr/>
        </p:nvSpPr>
        <p:spPr>
          <a:xfrm>
            <a:off x="2024475" y="28168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4"/>
          <p:cNvSpPr/>
          <p:nvPr/>
        </p:nvSpPr>
        <p:spPr>
          <a:xfrm>
            <a:off x="1491075" y="26644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4"/>
          <p:cNvSpPr/>
          <p:nvPr/>
        </p:nvSpPr>
        <p:spPr>
          <a:xfrm>
            <a:off x="1491075" y="30454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4"/>
          <p:cNvSpPr/>
          <p:nvPr/>
        </p:nvSpPr>
        <p:spPr>
          <a:xfrm>
            <a:off x="1186275" y="28930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4"/>
          <p:cNvSpPr/>
          <p:nvPr/>
        </p:nvSpPr>
        <p:spPr>
          <a:xfrm>
            <a:off x="2253075" y="21310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4"/>
          <p:cNvSpPr/>
          <p:nvPr/>
        </p:nvSpPr>
        <p:spPr>
          <a:xfrm>
            <a:off x="1795875" y="26644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4"/>
          <p:cNvSpPr/>
          <p:nvPr/>
        </p:nvSpPr>
        <p:spPr>
          <a:xfrm>
            <a:off x="2176875" y="23596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4"/>
          <p:cNvSpPr/>
          <p:nvPr/>
        </p:nvSpPr>
        <p:spPr>
          <a:xfrm>
            <a:off x="1186275" y="31978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4"/>
          <p:cNvSpPr/>
          <p:nvPr/>
        </p:nvSpPr>
        <p:spPr>
          <a:xfrm>
            <a:off x="1033875" y="31216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4"/>
          <p:cNvSpPr/>
          <p:nvPr/>
        </p:nvSpPr>
        <p:spPr>
          <a:xfrm>
            <a:off x="957675" y="34264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2" name="Google Shape;432;p44"/>
          <p:cNvCxnSpPr/>
          <p:nvPr/>
        </p:nvCxnSpPr>
        <p:spPr>
          <a:xfrm flipH="1">
            <a:off x="663475" y="1897725"/>
            <a:ext cx="2338800" cy="16557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44"/>
          <p:cNvSpPr txBox="1"/>
          <p:nvPr/>
        </p:nvSpPr>
        <p:spPr>
          <a:xfrm>
            <a:off x="1795875" y="1488950"/>
            <a:ext cx="20889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Regression line</a:t>
            </a:r>
            <a:endParaRPr sz="2000"/>
          </a:p>
        </p:txBody>
      </p:sp>
      <p:sp>
        <p:nvSpPr>
          <p:cNvPr id="434" name="Google Shape;434;p44"/>
          <p:cNvSpPr txBox="1"/>
          <p:nvPr/>
        </p:nvSpPr>
        <p:spPr>
          <a:xfrm>
            <a:off x="2471875" y="3750625"/>
            <a:ext cx="4179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5" name="Google Shape;435;p44"/>
          <p:cNvSpPr txBox="1"/>
          <p:nvPr/>
        </p:nvSpPr>
        <p:spPr>
          <a:xfrm>
            <a:off x="20375" y="1570850"/>
            <a:ext cx="4179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36" name="Google Shape;436;p44"/>
          <p:cNvCxnSpPr/>
          <p:nvPr/>
        </p:nvCxnSpPr>
        <p:spPr>
          <a:xfrm>
            <a:off x="5271900" y="3894100"/>
            <a:ext cx="2322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7" name="Google Shape;437;p44"/>
          <p:cNvCxnSpPr/>
          <p:nvPr/>
        </p:nvCxnSpPr>
        <p:spPr>
          <a:xfrm flipH="1" rot="10800000">
            <a:off x="5271900" y="1732300"/>
            <a:ext cx="8100" cy="2161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8" name="Google Shape;438;p44"/>
          <p:cNvSpPr/>
          <p:nvPr/>
        </p:nvSpPr>
        <p:spPr>
          <a:xfrm>
            <a:off x="6921800" y="1841750"/>
            <a:ext cx="104400" cy="963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4"/>
          <p:cNvSpPr/>
          <p:nvPr/>
        </p:nvSpPr>
        <p:spPr>
          <a:xfrm>
            <a:off x="6769400" y="1841750"/>
            <a:ext cx="104400" cy="963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4"/>
          <p:cNvSpPr/>
          <p:nvPr/>
        </p:nvSpPr>
        <p:spPr>
          <a:xfrm>
            <a:off x="6540800" y="1841750"/>
            <a:ext cx="104400" cy="963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4"/>
          <p:cNvSpPr/>
          <p:nvPr/>
        </p:nvSpPr>
        <p:spPr>
          <a:xfrm>
            <a:off x="7407200" y="1841750"/>
            <a:ext cx="104400" cy="963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4"/>
          <p:cNvSpPr/>
          <p:nvPr/>
        </p:nvSpPr>
        <p:spPr>
          <a:xfrm>
            <a:off x="6236000" y="3518150"/>
            <a:ext cx="104400" cy="963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4"/>
          <p:cNvSpPr/>
          <p:nvPr/>
        </p:nvSpPr>
        <p:spPr>
          <a:xfrm>
            <a:off x="6083600" y="3518150"/>
            <a:ext cx="104400" cy="963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4"/>
          <p:cNvSpPr/>
          <p:nvPr/>
        </p:nvSpPr>
        <p:spPr>
          <a:xfrm>
            <a:off x="5931200" y="3518150"/>
            <a:ext cx="104400" cy="963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4"/>
          <p:cNvSpPr/>
          <p:nvPr/>
        </p:nvSpPr>
        <p:spPr>
          <a:xfrm>
            <a:off x="7226600" y="1841750"/>
            <a:ext cx="104400" cy="963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4"/>
          <p:cNvSpPr/>
          <p:nvPr/>
        </p:nvSpPr>
        <p:spPr>
          <a:xfrm>
            <a:off x="7074200" y="1841750"/>
            <a:ext cx="104400" cy="963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4"/>
          <p:cNvSpPr/>
          <p:nvPr/>
        </p:nvSpPr>
        <p:spPr>
          <a:xfrm>
            <a:off x="5778800" y="3518150"/>
            <a:ext cx="104400" cy="963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4"/>
          <p:cNvSpPr/>
          <p:nvPr/>
        </p:nvSpPr>
        <p:spPr>
          <a:xfrm>
            <a:off x="5474000" y="3518150"/>
            <a:ext cx="104400" cy="963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4"/>
          <p:cNvSpPr/>
          <p:nvPr/>
        </p:nvSpPr>
        <p:spPr>
          <a:xfrm>
            <a:off x="5626400" y="3518150"/>
            <a:ext cx="104400" cy="963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4"/>
          <p:cNvSpPr txBox="1"/>
          <p:nvPr/>
        </p:nvSpPr>
        <p:spPr>
          <a:xfrm>
            <a:off x="7216800" y="3842300"/>
            <a:ext cx="4179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1" name="Google Shape;451;p44"/>
          <p:cNvSpPr txBox="1"/>
          <p:nvPr/>
        </p:nvSpPr>
        <p:spPr>
          <a:xfrm>
            <a:off x="4765300" y="1662525"/>
            <a:ext cx="4179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2" name="Google Shape;452;p44"/>
          <p:cNvSpPr txBox="1"/>
          <p:nvPr/>
        </p:nvSpPr>
        <p:spPr>
          <a:xfrm>
            <a:off x="96075" y="980875"/>
            <a:ext cx="43053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Regression (linear regression) </a:t>
            </a:r>
            <a:endParaRPr b="1" sz="2200"/>
          </a:p>
        </p:txBody>
      </p:sp>
      <p:sp>
        <p:nvSpPr>
          <p:cNvPr id="453" name="Google Shape;453;p44"/>
          <p:cNvSpPr txBox="1"/>
          <p:nvPr/>
        </p:nvSpPr>
        <p:spPr>
          <a:xfrm>
            <a:off x="4440275" y="980875"/>
            <a:ext cx="49185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Classification (logistic regression) </a:t>
            </a:r>
            <a:endParaRPr b="1" sz="2200"/>
          </a:p>
        </p:txBody>
      </p:sp>
      <p:sp>
        <p:nvSpPr>
          <p:cNvPr id="454" name="Google Shape;454;p44"/>
          <p:cNvSpPr/>
          <p:nvPr/>
        </p:nvSpPr>
        <p:spPr>
          <a:xfrm>
            <a:off x="5609750" y="3505050"/>
            <a:ext cx="691175" cy="8050"/>
          </a:xfrm>
          <a:custGeom>
            <a:rect b="b" l="l" r="r" t="t"/>
            <a:pathLst>
              <a:path extrusionOk="0" h="322" w="27647">
                <a:moveTo>
                  <a:pt x="0" y="0"/>
                </a:moveTo>
                <a:cubicBezTo>
                  <a:pt x="4608" y="54"/>
                  <a:pt x="23039" y="268"/>
                  <a:pt x="27647" y="322"/>
                </a:cubicBezTo>
              </a:path>
            </a:pathLst>
          </a:cu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55" name="Google Shape;455;p44"/>
          <p:cNvCxnSpPr>
            <a:stCxn id="442" idx="0"/>
            <a:endCxn id="440" idx="3"/>
          </p:cNvCxnSpPr>
          <p:nvPr/>
        </p:nvCxnSpPr>
        <p:spPr>
          <a:xfrm flipH="1" rot="10800000">
            <a:off x="6288200" y="1923950"/>
            <a:ext cx="267900" cy="15942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44"/>
          <p:cNvSpPr/>
          <p:nvPr/>
        </p:nvSpPr>
        <p:spPr>
          <a:xfrm>
            <a:off x="6553938" y="1923950"/>
            <a:ext cx="691175" cy="8050"/>
          </a:xfrm>
          <a:custGeom>
            <a:rect b="b" l="l" r="r" t="t"/>
            <a:pathLst>
              <a:path extrusionOk="0" h="322" w="27647">
                <a:moveTo>
                  <a:pt x="0" y="0"/>
                </a:moveTo>
                <a:cubicBezTo>
                  <a:pt x="4608" y="54"/>
                  <a:pt x="23039" y="268"/>
                  <a:pt x="27647" y="322"/>
                </a:cubicBezTo>
              </a:path>
            </a:pathLst>
          </a:cu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5"/>
          <p:cNvSpPr txBox="1"/>
          <p:nvPr>
            <p:ph type="title"/>
          </p:nvPr>
        </p:nvSpPr>
        <p:spPr>
          <a:xfrm>
            <a:off x="311700" y="2039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versus Logistic Regression</a:t>
            </a:r>
            <a:endParaRPr/>
          </a:p>
        </p:txBody>
      </p:sp>
      <p:cxnSp>
        <p:nvCxnSpPr>
          <p:cNvPr id="462" name="Google Shape;462;p45"/>
          <p:cNvCxnSpPr/>
          <p:nvPr/>
        </p:nvCxnSpPr>
        <p:spPr>
          <a:xfrm>
            <a:off x="526975" y="3802425"/>
            <a:ext cx="2322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3" name="Google Shape;463;p45"/>
          <p:cNvCxnSpPr/>
          <p:nvPr/>
        </p:nvCxnSpPr>
        <p:spPr>
          <a:xfrm flipH="1" rot="10800000">
            <a:off x="526975" y="1640625"/>
            <a:ext cx="8100" cy="2161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4" name="Google Shape;464;p45"/>
          <p:cNvSpPr/>
          <p:nvPr/>
        </p:nvSpPr>
        <p:spPr>
          <a:xfrm>
            <a:off x="1643475" y="24358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5"/>
          <p:cNvSpPr/>
          <p:nvPr/>
        </p:nvSpPr>
        <p:spPr>
          <a:xfrm>
            <a:off x="1795875" y="28930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5"/>
          <p:cNvSpPr/>
          <p:nvPr/>
        </p:nvSpPr>
        <p:spPr>
          <a:xfrm>
            <a:off x="2253075" y="26644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5"/>
          <p:cNvSpPr/>
          <p:nvPr/>
        </p:nvSpPr>
        <p:spPr>
          <a:xfrm>
            <a:off x="1948275" y="23596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5"/>
          <p:cNvSpPr/>
          <p:nvPr/>
        </p:nvSpPr>
        <p:spPr>
          <a:xfrm>
            <a:off x="2405475" y="23596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5"/>
          <p:cNvSpPr/>
          <p:nvPr/>
        </p:nvSpPr>
        <p:spPr>
          <a:xfrm>
            <a:off x="2024475" y="28168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5"/>
          <p:cNvSpPr/>
          <p:nvPr/>
        </p:nvSpPr>
        <p:spPr>
          <a:xfrm>
            <a:off x="1491075" y="26644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5"/>
          <p:cNvSpPr/>
          <p:nvPr/>
        </p:nvSpPr>
        <p:spPr>
          <a:xfrm>
            <a:off x="1491075" y="30454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5"/>
          <p:cNvSpPr/>
          <p:nvPr/>
        </p:nvSpPr>
        <p:spPr>
          <a:xfrm>
            <a:off x="1186275" y="28930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5"/>
          <p:cNvSpPr/>
          <p:nvPr/>
        </p:nvSpPr>
        <p:spPr>
          <a:xfrm>
            <a:off x="2253075" y="21310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5"/>
          <p:cNvSpPr/>
          <p:nvPr/>
        </p:nvSpPr>
        <p:spPr>
          <a:xfrm>
            <a:off x="1795875" y="26644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5"/>
          <p:cNvSpPr/>
          <p:nvPr/>
        </p:nvSpPr>
        <p:spPr>
          <a:xfrm>
            <a:off x="2176875" y="23596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5"/>
          <p:cNvSpPr/>
          <p:nvPr/>
        </p:nvSpPr>
        <p:spPr>
          <a:xfrm>
            <a:off x="1186275" y="31978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5"/>
          <p:cNvSpPr/>
          <p:nvPr/>
        </p:nvSpPr>
        <p:spPr>
          <a:xfrm>
            <a:off x="1033875" y="31216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5"/>
          <p:cNvSpPr/>
          <p:nvPr/>
        </p:nvSpPr>
        <p:spPr>
          <a:xfrm>
            <a:off x="957675" y="3426475"/>
            <a:ext cx="104400" cy="963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9" name="Google Shape;479;p45"/>
          <p:cNvCxnSpPr/>
          <p:nvPr/>
        </p:nvCxnSpPr>
        <p:spPr>
          <a:xfrm flipH="1">
            <a:off x="663475" y="1897725"/>
            <a:ext cx="2338800" cy="16557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45"/>
          <p:cNvSpPr txBox="1"/>
          <p:nvPr/>
        </p:nvSpPr>
        <p:spPr>
          <a:xfrm>
            <a:off x="1795875" y="1488950"/>
            <a:ext cx="20889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Regression line</a:t>
            </a:r>
            <a:endParaRPr sz="2000"/>
          </a:p>
        </p:txBody>
      </p:sp>
      <p:sp>
        <p:nvSpPr>
          <p:cNvPr id="481" name="Google Shape;481;p45"/>
          <p:cNvSpPr txBox="1"/>
          <p:nvPr/>
        </p:nvSpPr>
        <p:spPr>
          <a:xfrm>
            <a:off x="2471875" y="3750625"/>
            <a:ext cx="4179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2" name="Google Shape;482;p45"/>
          <p:cNvSpPr txBox="1"/>
          <p:nvPr/>
        </p:nvSpPr>
        <p:spPr>
          <a:xfrm>
            <a:off x="20375" y="1570850"/>
            <a:ext cx="4179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3" name="Google Shape;483;p45"/>
          <p:cNvSpPr txBox="1"/>
          <p:nvPr/>
        </p:nvSpPr>
        <p:spPr>
          <a:xfrm>
            <a:off x="96075" y="980875"/>
            <a:ext cx="43053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Regression (linear regression) </a:t>
            </a:r>
            <a:endParaRPr b="1" sz="2200"/>
          </a:p>
        </p:txBody>
      </p:sp>
      <p:sp>
        <p:nvSpPr>
          <p:cNvPr id="484" name="Google Shape;484;p45"/>
          <p:cNvSpPr txBox="1"/>
          <p:nvPr/>
        </p:nvSpPr>
        <p:spPr>
          <a:xfrm>
            <a:off x="4440275" y="980875"/>
            <a:ext cx="49185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Classification (logistic regression) </a:t>
            </a:r>
            <a:endParaRPr b="1" sz="2200"/>
          </a:p>
        </p:txBody>
      </p:sp>
      <p:sp>
        <p:nvSpPr>
          <p:cNvPr id="485" name="Google Shape;485;p45"/>
          <p:cNvSpPr txBox="1"/>
          <p:nvPr/>
        </p:nvSpPr>
        <p:spPr>
          <a:xfrm>
            <a:off x="4200250" y="4193850"/>
            <a:ext cx="46908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 need a smooth function that gives us this trend </a:t>
            </a:r>
            <a:r>
              <a:rPr lang="en" sz="1800"/>
              <a:t>(Sigmoid Function)</a:t>
            </a:r>
            <a:endParaRPr sz="1800"/>
          </a:p>
        </p:txBody>
      </p:sp>
      <p:cxnSp>
        <p:nvCxnSpPr>
          <p:cNvPr id="486" name="Google Shape;486;p45"/>
          <p:cNvCxnSpPr/>
          <p:nvPr/>
        </p:nvCxnSpPr>
        <p:spPr>
          <a:xfrm>
            <a:off x="5271900" y="3894100"/>
            <a:ext cx="2322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7" name="Google Shape;487;p45"/>
          <p:cNvCxnSpPr/>
          <p:nvPr/>
        </p:nvCxnSpPr>
        <p:spPr>
          <a:xfrm flipH="1" rot="10800000">
            <a:off x="5271900" y="1732300"/>
            <a:ext cx="8100" cy="2161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8" name="Google Shape;488;p45"/>
          <p:cNvSpPr/>
          <p:nvPr/>
        </p:nvSpPr>
        <p:spPr>
          <a:xfrm>
            <a:off x="6921800" y="1841750"/>
            <a:ext cx="104400" cy="963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5"/>
          <p:cNvSpPr/>
          <p:nvPr/>
        </p:nvSpPr>
        <p:spPr>
          <a:xfrm>
            <a:off x="6769400" y="1841750"/>
            <a:ext cx="104400" cy="963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5"/>
          <p:cNvSpPr/>
          <p:nvPr/>
        </p:nvSpPr>
        <p:spPr>
          <a:xfrm>
            <a:off x="6540800" y="1841750"/>
            <a:ext cx="104400" cy="963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5"/>
          <p:cNvSpPr/>
          <p:nvPr/>
        </p:nvSpPr>
        <p:spPr>
          <a:xfrm>
            <a:off x="7407200" y="1841750"/>
            <a:ext cx="104400" cy="963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5"/>
          <p:cNvSpPr/>
          <p:nvPr/>
        </p:nvSpPr>
        <p:spPr>
          <a:xfrm>
            <a:off x="6236000" y="3518150"/>
            <a:ext cx="104400" cy="963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5"/>
          <p:cNvSpPr/>
          <p:nvPr/>
        </p:nvSpPr>
        <p:spPr>
          <a:xfrm>
            <a:off x="6083600" y="3518150"/>
            <a:ext cx="104400" cy="963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5"/>
          <p:cNvSpPr/>
          <p:nvPr/>
        </p:nvSpPr>
        <p:spPr>
          <a:xfrm>
            <a:off x="5931200" y="3518150"/>
            <a:ext cx="104400" cy="963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5"/>
          <p:cNvSpPr/>
          <p:nvPr/>
        </p:nvSpPr>
        <p:spPr>
          <a:xfrm>
            <a:off x="7226600" y="1841750"/>
            <a:ext cx="104400" cy="963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5"/>
          <p:cNvSpPr/>
          <p:nvPr/>
        </p:nvSpPr>
        <p:spPr>
          <a:xfrm>
            <a:off x="7074200" y="1841750"/>
            <a:ext cx="104400" cy="963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5"/>
          <p:cNvSpPr/>
          <p:nvPr/>
        </p:nvSpPr>
        <p:spPr>
          <a:xfrm>
            <a:off x="5778800" y="3518150"/>
            <a:ext cx="104400" cy="963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5"/>
          <p:cNvSpPr/>
          <p:nvPr/>
        </p:nvSpPr>
        <p:spPr>
          <a:xfrm>
            <a:off x="5474000" y="3518150"/>
            <a:ext cx="104400" cy="963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5"/>
          <p:cNvSpPr/>
          <p:nvPr/>
        </p:nvSpPr>
        <p:spPr>
          <a:xfrm>
            <a:off x="5626400" y="3518150"/>
            <a:ext cx="104400" cy="963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5"/>
          <p:cNvSpPr txBox="1"/>
          <p:nvPr/>
        </p:nvSpPr>
        <p:spPr>
          <a:xfrm>
            <a:off x="7216800" y="3842300"/>
            <a:ext cx="4179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1" name="Google Shape;501;p45"/>
          <p:cNvSpPr txBox="1"/>
          <p:nvPr/>
        </p:nvSpPr>
        <p:spPr>
          <a:xfrm>
            <a:off x="4765300" y="1662525"/>
            <a:ext cx="4179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2" name="Google Shape;502;p45"/>
          <p:cNvSpPr/>
          <p:nvPr/>
        </p:nvSpPr>
        <p:spPr>
          <a:xfrm>
            <a:off x="5609750" y="3505050"/>
            <a:ext cx="691175" cy="8050"/>
          </a:xfrm>
          <a:custGeom>
            <a:rect b="b" l="l" r="r" t="t"/>
            <a:pathLst>
              <a:path extrusionOk="0" h="322" w="27647">
                <a:moveTo>
                  <a:pt x="0" y="0"/>
                </a:moveTo>
                <a:cubicBezTo>
                  <a:pt x="4608" y="54"/>
                  <a:pt x="23039" y="268"/>
                  <a:pt x="27647" y="322"/>
                </a:cubicBezTo>
              </a:path>
            </a:pathLst>
          </a:cu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503" name="Google Shape;503;p45"/>
          <p:cNvCxnSpPr>
            <a:stCxn id="492" idx="0"/>
            <a:endCxn id="490" idx="3"/>
          </p:cNvCxnSpPr>
          <p:nvPr/>
        </p:nvCxnSpPr>
        <p:spPr>
          <a:xfrm flipH="1" rot="10800000">
            <a:off x="6288200" y="1923950"/>
            <a:ext cx="267900" cy="15942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4" name="Google Shape;504;p45"/>
          <p:cNvSpPr/>
          <p:nvPr/>
        </p:nvSpPr>
        <p:spPr>
          <a:xfrm>
            <a:off x="6553938" y="1923950"/>
            <a:ext cx="691175" cy="8050"/>
          </a:xfrm>
          <a:custGeom>
            <a:rect b="b" l="l" r="r" t="t"/>
            <a:pathLst>
              <a:path extrusionOk="0" h="322" w="27647">
                <a:moveTo>
                  <a:pt x="0" y="0"/>
                </a:moveTo>
                <a:cubicBezTo>
                  <a:pt x="4608" y="54"/>
                  <a:pt x="23039" y="268"/>
                  <a:pt x="27647" y="322"/>
                </a:cubicBezTo>
              </a:path>
            </a:pathLst>
          </a:cu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6"/>
          <p:cNvSpPr txBox="1"/>
          <p:nvPr>
            <p:ph type="title"/>
          </p:nvPr>
        </p:nvSpPr>
        <p:spPr>
          <a:xfrm>
            <a:off x="311700" y="2039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versus Logistic Regression</a:t>
            </a:r>
            <a:endParaRPr/>
          </a:p>
        </p:txBody>
      </p:sp>
      <p:sp>
        <p:nvSpPr>
          <p:cNvPr id="510" name="Google Shape;510;p46"/>
          <p:cNvSpPr txBox="1"/>
          <p:nvPr/>
        </p:nvSpPr>
        <p:spPr>
          <a:xfrm>
            <a:off x="672800" y="1414738"/>
            <a:ext cx="24513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Linear regression</a:t>
            </a:r>
            <a:endParaRPr sz="2000"/>
          </a:p>
        </p:txBody>
      </p:sp>
      <p:sp>
        <p:nvSpPr>
          <p:cNvPr id="511" name="Google Shape;511;p46"/>
          <p:cNvSpPr txBox="1"/>
          <p:nvPr/>
        </p:nvSpPr>
        <p:spPr>
          <a:xfrm>
            <a:off x="2289125" y="3612500"/>
            <a:ext cx="40425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Cost(w)=function(w,f</a:t>
            </a:r>
            <a:r>
              <a:rPr baseline="-25000" lang="en" sz="3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,y</a:t>
            </a:r>
            <a:r>
              <a:rPr baseline="-25000" lang="en" sz="3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2" name="Google Shape;512;p46"/>
          <p:cNvSpPr txBox="1"/>
          <p:nvPr/>
        </p:nvSpPr>
        <p:spPr>
          <a:xfrm>
            <a:off x="2202775" y="3202625"/>
            <a:ext cx="42057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" sz="2000"/>
              <a:t> will be identified to minimize cost</a:t>
            </a:r>
            <a:endParaRPr sz="2000"/>
          </a:p>
        </p:txBody>
      </p:sp>
      <p:pic>
        <p:nvPicPr>
          <p:cNvPr descr="f_i=\Sigma_iw_ix_i+b_0" id="513" name="Google Shape;513;p46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29025"/>
            <a:ext cx="3960048" cy="5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6"/>
          <p:cNvSpPr txBox="1"/>
          <p:nvPr/>
        </p:nvSpPr>
        <p:spPr>
          <a:xfrm>
            <a:off x="5702600" y="1414738"/>
            <a:ext cx="24513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Logistic regression</a:t>
            </a:r>
            <a:endParaRPr sz="2000"/>
          </a:p>
        </p:txBody>
      </p:sp>
      <p:pic>
        <p:nvPicPr>
          <p:cNvPr descr="f_i=\frac{1}{1+e^{\Sigma_iw_ix_i+b_0}}" id="515" name="Google Shape;515;p46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6071" y="1926975"/>
            <a:ext cx="3564354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Supervised vs Unsupervised Learning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268950" y="1920450"/>
            <a:ext cx="41796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4A86E8"/>
                </a:solidFill>
              </a:rPr>
              <a:t>Unsupervised Learning</a:t>
            </a:r>
            <a:endParaRPr b="1" sz="2200">
              <a:solidFill>
                <a:srgbClr val="4A86E8"/>
              </a:solidFill>
            </a:endParaRPr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Clr>
                <a:srgbClr val="4A86E8"/>
              </a:buClr>
              <a:buSzPts val="2200"/>
              <a:buChar char="-"/>
            </a:pPr>
            <a:r>
              <a:rPr b="1" lang="en" sz="2200">
                <a:solidFill>
                  <a:srgbClr val="4A86E8"/>
                </a:solidFill>
              </a:rPr>
              <a:t>No Knowledge</a:t>
            </a:r>
            <a:r>
              <a:rPr lang="en" sz="2200">
                <a:solidFill>
                  <a:srgbClr val="4A86E8"/>
                </a:solidFill>
              </a:rPr>
              <a:t> of output</a:t>
            </a:r>
            <a:endParaRPr sz="2200">
              <a:solidFill>
                <a:srgbClr val="4A86E8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200"/>
              <a:buChar char="-"/>
            </a:pPr>
            <a:r>
              <a:rPr lang="en" sz="2200">
                <a:solidFill>
                  <a:srgbClr val="4A86E8"/>
                </a:solidFill>
              </a:rPr>
              <a:t>data is </a:t>
            </a:r>
            <a:r>
              <a:rPr b="1" lang="en" sz="2200">
                <a:solidFill>
                  <a:srgbClr val="4A86E8"/>
                </a:solidFill>
              </a:rPr>
              <a:t>unlabeled</a:t>
            </a:r>
            <a:r>
              <a:rPr lang="en" sz="2200">
                <a:solidFill>
                  <a:srgbClr val="4A86E8"/>
                </a:solidFill>
              </a:rPr>
              <a:t> </a:t>
            </a:r>
            <a:endParaRPr sz="2200">
              <a:solidFill>
                <a:srgbClr val="4A86E8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200"/>
              <a:buChar char="-"/>
            </a:pPr>
            <a:r>
              <a:rPr lang="en" sz="2200">
                <a:solidFill>
                  <a:srgbClr val="4A86E8"/>
                </a:solidFill>
              </a:rPr>
              <a:t>Self guided learning </a:t>
            </a:r>
            <a:endParaRPr sz="2200">
              <a:solidFill>
                <a:srgbClr val="4A86E8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200"/>
              <a:buChar char="-"/>
            </a:pPr>
            <a:r>
              <a:rPr b="1" lang="en" sz="2200">
                <a:solidFill>
                  <a:srgbClr val="4A86E8"/>
                </a:solidFill>
              </a:rPr>
              <a:t>Goal:</a:t>
            </a:r>
            <a:r>
              <a:rPr lang="en" sz="2200">
                <a:solidFill>
                  <a:srgbClr val="4A86E8"/>
                </a:solidFill>
              </a:rPr>
              <a:t> determine data patterns/grouping</a:t>
            </a:r>
            <a:endParaRPr sz="22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124" name="Google Shape;124;p20"/>
          <p:cNvSpPr txBox="1"/>
          <p:nvPr>
            <p:ph idx="2" type="body"/>
          </p:nvPr>
        </p:nvSpPr>
        <p:spPr>
          <a:xfrm>
            <a:off x="4448575" y="1920450"/>
            <a:ext cx="43437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4A86E8"/>
                </a:solidFill>
              </a:rPr>
              <a:t>Supervised Learning</a:t>
            </a:r>
            <a:endParaRPr b="1" sz="2200">
              <a:solidFill>
                <a:srgbClr val="4A86E8"/>
              </a:solidFill>
            </a:endParaRPr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Clr>
                <a:srgbClr val="4A86E8"/>
              </a:buClr>
              <a:buSzPts val="2200"/>
              <a:buChar char="-"/>
            </a:pPr>
            <a:r>
              <a:rPr b="1" lang="en" sz="2200">
                <a:solidFill>
                  <a:srgbClr val="4A86E8"/>
                </a:solidFill>
              </a:rPr>
              <a:t>Knowledge</a:t>
            </a:r>
            <a:r>
              <a:rPr lang="en" sz="2200">
                <a:solidFill>
                  <a:srgbClr val="4A86E8"/>
                </a:solidFill>
              </a:rPr>
              <a:t> of output</a:t>
            </a:r>
            <a:endParaRPr sz="2200">
              <a:solidFill>
                <a:srgbClr val="4A86E8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200"/>
              <a:buChar char="-"/>
            </a:pPr>
            <a:r>
              <a:rPr lang="en" sz="2200">
                <a:solidFill>
                  <a:srgbClr val="4A86E8"/>
                </a:solidFill>
              </a:rPr>
              <a:t>data is </a:t>
            </a:r>
            <a:r>
              <a:rPr b="1" lang="en" sz="2200">
                <a:solidFill>
                  <a:srgbClr val="4A86E8"/>
                </a:solidFill>
              </a:rPr>
              <a:t>labeled</a:t>
            </a:r>
            <a:r>
              <a:rPr lang="en" sz="2200">
                <a:solidFill>
                  <a:srgbClr val="4A86E8"/>
                </a:solidFill>
              </a:rPr>
              <a:t> with class or value</a:t>
            </a:r>
            <a:endParaRPr sz="2200">
              <a:solidFill>
                <a:srgbClr val="4A86E8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200"/>
              <a:buChar char="-"/>
            </a:pPr>
            <a:r>
              <a:rPr b="1" lang="en" sz="2200">
                <a:solidFill>
                  <a:srgbClr val="4A86E8"/>
                </a:solidFill>
              </a:rPr>
              <a:t>Goal:</a:t>
            </a:r>
            <a:r>
              <a:rPr lang="en" sz="2200">
                <a:solidFill>
                  <a:srgbClr val="4A86E8"/>
                </a:solidFill>
              </a:rPr>
              <a:t> predict value label or class label</a:t>
            </a:r>
            <a:endParaRPr sz="2200">
              <a:solidFill>
                <a:srgbClr val="4A86E8"/>
              </a:solidFill>
            </a:endParaRPr>
          </a:p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 rule and Naive Bayes classifier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/>
          <p:nvPr>
            <p:ph type="title"/>
          </p:nvPr>
        </p:nvSpPr>
        <p:spPr>
          <a:xfrm>
            <a:off x="384250" y="2182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know when </a:t>
            </a:r>
            <a:r>
              <a:rPr lang="en"/>
              <a:t>training</a:t>
            </a:r>
            <a:r>
              <a:rPr lang="en"/>
              <a:t> a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7" name="Google Shape;527;p48"/>
          <p:cNvSpPr txBox="1"/>
          <p:nvPr/>
        </p:nvSpPr>
        <p:spPr>
          <a:xfrm>
            <a:off x="1125925" y="1160350"/>
            <a:ext cx="31650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p(X</a:t>
            </a:r>
            <a:r>
              <a:rPr lang="en"/>
              <a:t>1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/>
              <a:t>1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|Class=</a:t>
            </a:r>
            <a:r>
              <a:rPr b="1" lang="en" sz="2400">
                <a:solidFill>
                  <a:srgbClr val="FF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2400">
                <a:solidFill>
                  <a:schemeClr val="accent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2000">
              <a:highlight>
                <a:srgbClr val="FFFFFE"/>
              </a:highlight>
            </a:endParaRPr>
          </a:p>
        </p:txBody>
      </p:sp>
      <p:sp>
        <p:nvSpPr>
          <p:cNvPr id="528" name="Google Shape;528;p48"/>
          <p:cNvSpPr/>
          <p:nvPr/>
        </p:nvSpPr>
        <p:spPr>
          <a:xfrm>
            <a:off x="6759046" y="856925"/>
            <a:ext cx="241800" cy="2325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8"/>
          <p:cNvSpPr/>
          <p:nvPr/>
        </p:nvSpPr>
        <p:spPr>
          <a:xfrm>
            <a:off x="6759059" y="1222970"/>
            <a:ext cx="241800" cy="2325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8"/>
          <p:cNvSpPr/>
          <p:nvPr/>
        </p:nvSpPr>
        <p:spPr>
          <a:xfrm>
            <a:off x="6573250" y="1741500"/>
            <a:ext cx="1143000" cy="1369800"/>
          </a:xfrm>
          <a:prstGeom prst="flowChartConnector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 txBox="1"/>
          <p:nvPr/>
        </p:nvSpPr>
        <p:spPr>
          <a:xfrm>
            <a:off x="7102925" y="734775"/>
            <a:ext cx="1143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Class=1</a:t>
            </a:r>
            <a:endParaRPr sz="2000"/>
          </a:p>
        </p:txBody>
      </p:sp>
      <p:sp>
        <p:nvSpPr>
          <p:cNvPr id="532" name="Google Shape;532;p48"/>
          <p:cNvSpPr txBox="1"/>
          <p:nvPr/>
        </p:nvSpPr>
        <p:spPr>
          <a:xfrm>
            <a:off x="7102925" y="1115775"/>
            <a:ext cx="1143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Class=2</a:t>
            </a:r>
            <a:endParaRPr sz="2000"/>
          </a:p>
        </p:txBody>
      </p:sp>
      <p:sp>
        <p:nvSpPr>
          <p:cNvPr id="533" name="Google Shape;533;p48"/>
          <p:cNvSpPr txBox="1"/>
          <p:nvPr/>
        </p:nvSpPr>
        <p:spPr>
          <a:xfrm>
            <a:off x="1125925" y="1769950"/>
            <a:ext cx="31650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p(X</a:t>
            </a:r>
            <a:r>
              <a:rPr lang="en"/>
              <a:t>2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/>
              <a:t>2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|Class=</a:t>
            </a:r>
            <a:r>
              <a:rPr b="1" lang="en" sz="2400">
                <a:solidFill>
                  <a:srgbClr val="FF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b="1" sz="2000">
              <a:highlight>
                <a:srgbClr val="FFFFFE"/>
              </a:highlight>
            </a:endParaRPr>
          </a:p>
        </p:txBody>
      </p:sp>
      <p:sp>
        <p:nvSpPr>
          <p:cNvPr id="534" name="Google Shape;534;p48"/>
          <p:cNvSpPr txBox="1"/>
          <p:nvPr/>
        </p:nvSpPr>
        <p:spPr>
          <a:xfrm>
            <a:off x="1049725" y="3293950"/>
            <a:ext cx="31650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p(X</a:t>
            </a:r>
            <a:r>
              <a:rPr lang="en"/>
              <a:t>m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/>
              <a:t>m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|Class=</a:t>
            </a:r>
            <a:r>
              <a:rPr b="1" lang="en" sz="2400">
                <a:solidFill>
                  <a:srgbClr val="FF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b="1" sz="2000">
              <a:highlight>
                <a:srgbClr val="FFFFFE"/>
              </a:highlight>
            </a:endParaRPr>
          </a:p>
        </p:txBody>
      </p:sp>
      <p:sp>
        <p:nvSpPr>
          <p:cNvPr id="535" name="Google Shape;535;p48"/>
          <p:cNvSpPr/>
          <p:nvPr/>
        </p:nvSpPr>
        <p:spPr>
          <a:xfrm>
            <a:off x="2444425" y="2467900"/>
            <a:ext cx="110700" cy="948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8"/>
          <p:cNvSpPr/>
          <p:nvPr/>
        </p:nvSpPr>
        <p:spPr>
          <a:xfrm>
            <a:off x="2444425" y="2772700"/>
            <a:ext cx="110700" cy="948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444425" y="3077500"/>
            <a:ext cx="110700" cy="948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6933221" y="1966900"/>
            <a:ext cx="241800" cy="2325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7351790" y="1966900"/>
            <a:ext cx="241800" cy="2325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7351788" y="2271184"/>
            <a:ext cx="241800" cy="2325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654175" y="2235289"/>
            <a:ext cx="241800" cy="2325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8"/>
          <p:cNvSpPr/>
          <p:nvPr/>
        </p:nvSpPr>
        <p:spPr>
          <a:xfrm>
            <a:off x="7072744" y="2369484"/>
            <a:ext cx="241800" cy="2325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8"/>
          <p:cNvSpPr/>
          <p:nvPr/>
        </p:nvSpPr>
        <p:spPr>
          <a:xfrm>
            <a:off x="7249515" y="2696505"/>
            <a:ext cx="241800" cy="2325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8"/>
          <p:cNvSpPr/>
          <p:nvPr/>
        </p:nvSpPr>
        <p:spPr>
          <a:xfrm>
            <a:off x="6759046" y="2495217"/>
            <a:ext cx="241800" cy="2325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8"/>
          <p:cNvSpPr/>
          <p:nvPr/>
        </p:nvSpPr>
        <p:spPr>
          <a:xfrm>
            <a:off x="7754534" y="2271170"/>
            <a:ext cx="241800" cy="2325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8"/>
          <p:cNvSpPr/>
          <p:nvPr/>
        </p:nvSpPr>
        <p:spPr>
          <a:xfrm>
            <a:off x="7909882" y="2503678"/>
            <a:ext cx="241800" cy="2325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8"/>
          <p:cNvSpPr/>
          <p:nvPr/>
        </p:nvSpPr>
        <p:spPr>
          <a:xfrm>
            <a:off x="7630836" y="2906262"/>
            <a:ext cx="241800" cy="2325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8"/>
          <p:cNvSpPr/>
          <p:nvPr/>
        </p:nvSpPr>
        <p:spPr>
          <a:xfrm>
            <a:off x="7909882" y="2833053"/>
            <a:ext cx="241800" cy="2325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9"/>
          <p:cNvSpPr txBox="1"/>
          <p:nvPr>
            <p:ph type="title"/>
          </p:nvPr>
        </p:nvSpPr>
        <p:spPr>
          <a:xfrm>
            <a:off x="384250" y="2182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care about?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5" name="Google Shape;555;p49"/>
          <p:cNvSpPr txBox="1"/>
          <p:nvPr/>
        </p:nvSpPr>
        <p:spPr>
          <a:xfrm>
            <a:off x="284800" y="1778800"/>
            <a:ext cx="61926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p(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b="1" lang="en" sz="2400">
                <a:solidFill>
                  <a:srgbClr val="FF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/>
              <a:t>1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/>
              <a:t>1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,X</a:t>
            </a:r>
            <a:r>
              <a:rPr lang="en"/>
              <a:t>2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/>
              <a:t>2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,…,X</a:t>
            </a:r>
            <a:r>
              <a:rPr lang="en"/>
              <a:t>m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/>
              <a:t>m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)=?</a:t>
            </a:r>
            <a:r>
              <a:rPr b="1" lang="en" sz="2400">
                <a:solidFill>
                  <a:schemeClr val="accent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2000">
              <a:highlight>
                <a:srgbClr val="FFFFFE"/>
              </a:highlight>
            </a:endParaRPr>
          </a:p>
        </p:txBody>
      </p:sp>
      <p:sp>
        <p:nvSpPr>
          <p:cNvPr id="556" name="Google Shape;556;p49"/>
          <p:cNvSpPr/>
          <p:nvPr/>
        </p:nvSpPr>
        <p:spPr>
          <a:xfrm>
            <a:off x="6933221" y="1966900"/>
            <a:ext cx="241800" cy="2325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7351790" y="1966900"/>
            <a:ext cx="241800" cy="2325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7351788" y="2271184"/>
            <a:ext cx="241800" cy="2325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654175" y="2235289"/>
            <a:ext cx="241800" cy="2325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9"/>
          <p:cNvSpPr/>
          <p:nvPr/>
        </p:nvSpPr>
        <p:spPr>
          <a:xfrm>
            <a:off x="7072744" y="2369484"/>
            <a:ext cx="241800" cy="2325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9"/>
          <p:cNvSpPr/>
          <p:nvPr/>
        </p:nvSpPr>
        <p:spPr>
          <a:xfrm>
            <a:off x="7249515" y="2696505"/>
            <a:ext cx="241800" cy="2325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6759046" y="2495217"/>
            <a:ext cx="241800" cy="2325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7754534" y="2271170"/>
            <a:ext cx="241800" cy="2325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7909882" y="2503678"/>
            <a:ext cx="241800" cy="2325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630836" y="2906262"/>
            <a:ext cx="241800" cy="2325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6759046" y="856925"/>
            <a:ext cx="241800" cy="2325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9"/>
          <p:cNvSpPr/>
          <p:nvPr/>
        </p:nvSpPr>
        <p:spPr>
          <a:xfrm>
            <a:off x="6759059" y="1222970"/>
            <a:ext cx="241800" cy="2325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9"/>
          <p:cNvSpPr txBox="1"/>
          <p:nvPr/>
        </p:nvSpPr>
        <p:spPr>
          <a:xfrm>
            <a:off x="7102925" y="734775"/>
            <a:ext cx="1143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Class=1</a:t>
            </a:r>
            <a:endParaRPr sz="2000"/>
          </a:p>
        </p:txBody>
      </p:sp>
      <p:sp>
        <p:nvSpPr>
          <p:cNvPr id="569" name="Google Shape;569;p49"/>
          <p:cNvSpPr txBox="1"/>
          <p:nvPr/>
        </p:nvSpPr>
        <p:spPr>
          <a:xfrm>
            <a:off x="7102925" y="1115775"/>
            <a:ext cx="1143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Class=2</a:t>
            </a:r>
            <a:endParaRPr sz="2000"/>
          </a:p>
        </p:txBody>
      </p:sp>
      <p:sp>
        <p:nvSpPr>
          <p:cNvPr id="570" name="Google Shape;570;p49"/>
          <p:cNvSpPr/>
          <p:nvPr/>
        </p:nvSpPr>
        <p:spPr>
          <a:xfrm>
            <a:off x="6477400" y="3605239"/>
            <a:ext cx="241800" cy="2325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9"/>
          <p:cNvSpPr/>
          <p:nvPr/>
        </p:nvSpPr>
        <p:spPr>
          <a:xfrm rot="-3228774">
            <a:off x="6525749" y="3219171"/>
            <a:ext cx="498455" cy="23245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9"/>
          <p:cNvSpPr/>
          <p:nvPr/>
        </p:nvSpPr>
        <p:spPr>
          <a:xfrm rot="-2327710">
            <a:off x="6738251" y="3296157"/>
            <a:ext cx="951897" cy="23238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9"/>
          <p:cNvSpPr/>
          <p:nvPr/>
        </p:nvSpPr>
        <p:spPr>
          <a:xfrm>
            <a:off x="7909882" y="2833053"/>
            <a:ext cx="241800" cy="232500"/>
          </a:xfrm>
          <a:prstGeom prst="flowChartConnector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9"/>
          <p:cNvSpPr txBox="1"/>
          <p:nvPr/>
        </p:nvSpPr>
        <p:spPr>
          <a:xfrm>
            <a:off x="6421850" y="2893225"/>
            <a:ext cx="602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?</a:t>
            </a:r>
            <a:endParaRPr sz="3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0"/>
          <p:cNvSpPr txBox="1"/>
          <p:nvPr>
            <p:ph type="title"/>
          </p:nvPr>
        </p:nvSpPr>
        <p:spPr>
          <a:xfrm>
            <a:off x="384250" y="2182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 rule is useful to figure out the relationship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1" name="Google Shape;581;p50"/>
          <p:cNvSpPr txBox="1"/>
          <p:nvPr/>
        </p:nvSpPr>
        <p:spPr>
          <a:xfrm>
            <a:off x="2266500" y="1179525"/>
            <a:ext cx="41568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p(A|B)p(B)=p(B|A)p(A)</a:t>
            </a:r>
            <a:r>
              <a:rPr b="1" lang="en" sz="2400">
                <a:solidFill>
                  <a:schemeClr val="accent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2400">
              <a:solidFill>
                <a:schemeClr val="accent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highlight>
                <a:srgbClr val="FFFFFE"/>
              </a:highlight>
            </a:endParaRPr>
          </a:p>
        </p:txBody>
      </p:sp>
      <p:sp>
        <p:nvSpPr>
          <p:cNvPr id="582" name="Google Shape;582;p50"/>
          <p:cNvSpPr txBox="1"/>
          <p:nvPr/>
        </p:nvSpPr>
        <p:spPr>
          <a:xfrm>
            <a:off x="975250" y="2170350"/>
            <a:ext cx="7221900" cy="18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p(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b="1" lang="en" sz="2400">
                <a:solidFill>
                  <a:srgbClr val="FF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|X</a:t>
            </a:r>
            <a:r>
              <a:rPr lang="en"/>
              <a:t>1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/>
              <a:t>1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,X</a:t>
            </a:r>
            <a:r>
              <a:rPr lang="en"/>
              <a:t>2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/>
              <a:t>2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,…,X</a:t>
            </a:r>
            <a:r>
              <a:rPr lang="en"/>
              <a:t>m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/>
              <a:t>m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)*</a:t>
            </a:r>
            <a:endParaRPr b="1" sz="24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p(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/>
              <a:t>1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/>
              <a:t>1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,X</a:t>
            </a:r>
            <a:r>
              <a:rPr lang="en"/>
              <a:t>2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/>
              <a:t>2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,…,X</a:t>
            </a:r>
            <a:r>
              <a:rPr lang="en"/>
              <a:t>m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/>
              <a:t>m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)=</a:t>
            </a:r>
            <a:endParaRPr b="1" sz="24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p(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/>
              <a:t>1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/>
              <a:t>1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,X</a:t>
            </a:r>
            <a:r>
              <a:rPr lang="en"/>
              <a:t>2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/>
              <a:t>2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,…,X</a:t>
            </a:r>
            <a:r>
              <a:rPr lang="en"/>
              <a:t>m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/>
              <a:t>m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b="1" lang="en" sz="2400">
                <a:solidFill>
                  <a:srgbClr val="FF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)p(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Class=</a:t>
            </a:r>
            <a:r>
              <a:rPr b="1" lang="en" sz="2400">
                <a:solidFill>
                  <a:srgbClr val="FF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2400">
                <a:solidFill>
                  <a:schemeClr val="accent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2400">
              <a:solidFill>
                <a:schemeClr val="accent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highlight>
                <a:srgbClr val="FFFFFE"/>
              </a:highligh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1"/>
          <p:cNvSpPr txBox="1"/>
          <p:nvPr>
            <p:ph type="title"/>
          </p:nvPr>
        </p:nvSpPr>
        <p:spPr>
          <a:xfrm>
            <a:off x="384250" y="2182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relationship looks complicated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9" name="Google Shape;589;p51"/>
          <p:cNvSpPr txBox="1"/>
          <p:nvPr/>
        </p:nvSpPr>
        <p:spPr>
          <a:xfrm>
            <a:off x="805000" y="925650"/>
            <a:ext cx="7221900" cy="18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WWW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*p(X</a:t>
            </a:r>
            <a:r>
              <a:rPr lang="en"/>
              <a:t>1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/>
              <a:t>1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,X</a:t>
            </a:r>
            <a:r>
              <a:rPr lang="en"/>
              <a:t>2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/>
              <a:t>2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,…,X</a:t>
            </a:r>
            <a:r>
              <a:rPr lang="en"/>
              <a:t>m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/>
              <a:t>m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)=</a:t>
            </a:r>
            <a:endParaRPr b="1" sz="24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p(X</a:t>
            </a:r>
            <a:r>
              <a:rPr lang="en"/>
              <a:t>1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/>
              <a:t>1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,X</a:t>
            </a:r>
            <a:r>
              <a:rPr lang="en"/>
              <a:t>2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/>
              <a:t>2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,…,X</a:t>
            </a:r>
            <a:r>
              <a:rPr lang="en"/>
              <a:t>m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/>
              <a:t>m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|Class=</a:t>
            </a:r>
            <a:r>
              <a:rPr b="1" lang="en" sz="2400">
                <a:solidFill>
                  <a:srgbClr val="FF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)p(Class=</a:t>
            </a:r>
            <a:r>
              <a:rPr b="1" lang="en" sz="2400">
                <a:solidFill>
                  <a:srgbClr val="FF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2400">
                <a:solidFill>
                  <a:schemeClr val="accent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2400">
              <a:solidFill>
                <a:schemeClr val="accent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highlight>
                <a:srgbClr val="FFFFFE"/>
              </a:highlight>
            </a:endParaRPr>
          </a:p>
        </p:txBody>
      </p:sp>
      <p:sp>
        <p:nvSpPr>
          <p:cNvPr id="590" name="Google Shape;590;p51"/>
          <p:cNvSpPr txBox="1"/>
          <p:nvPr/>
        </p:nvSpPr>
        <p:spPr>
          <a:xfrm>
            <a:off x="792025" y="2488100"/>
            <a:ext cx="30375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WWW</a:t>
            </a:r>
            <a:r>
              <a:rPr lang="en" sz="2000"/>
              <a:t>: What We Want</a:t>
            </a:r>
            <a:endParaRPr sz="2000"/>
          </a:p>
        </p:txBody>
      </p:sp>
      <p:sp>
        <p:nvSpPr>
          <p:cNvPr id="591" name="Google Shape;591;p51"/>
          <p:cNvSpPr txBox="1"/>
          <p:nvPr/>
        </p:nvSpPr>
        <p:spPr>
          <a:xfrm>
            <a:off x="715825" y="3149850"/>
            <a:ext cx="46986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p(Class=</a:t>
            </a:r>
            <a:r>
              <a:rPr b="1" lang="en" sz="2400">
                <a:solidFill>
                  <a:srgbClr val="FF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24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r>
              <a:rPr b="1" lang="en" sz="2000">
                <a:highlight>
                  <a:srgbClr val="FFFFFE"/>
                </a:highlight>
              </a:rPr>
              <a:t>easy to calculate</a:t>
            </a:r>
            <a:endParaRPr sz="2000"/>
          </a:p>
        </p:txBody>
      </p:sp>
      <p:pic>
        <p:nvPicPr>
          <p:cNvPr descr="p(Class=i)=\frac{N_i}{\Sigma_i^CN_i}" id="592" name="Google Shape;592;p5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814" y="3149850"/>
            <a:ext cx="3290232" cy="7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2"/>
          <p:cNvSpPr txBox="1"/>
          <p:nvPr>
            <p:ph type="title"/>
          </p:nvPr>
        </p:nvSpPr>
        <p:spPr>
          <a:xfrm>
            <a:off x="384250" y="2182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9" name="Google Shape;599;p52"/>
          <p:cNvSpPr txBox="1"/>
          <p:nvPr/>
        </p:nvSpPr>
        <p:spPr>
          <a:xfrm>
            <a:off x="513000" y="989825"/>
            <a:ext cx="8118000" cy="14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FFFFFF"/>
                </a:highlight>
              </a:rPr>
              <a:t>Naive Bayes classifier is called </a:t>
            </a:r>
            <a:r>
              <a:rPr b="1" i="1" lang="en" sz="2400">
                <a:highlight>
                  <a:srgbClr val="FFFFFF"/>
                </a:highlight>
              </a:rPr>
              <a:t>Naive</a:t>
            </a:r>
            <a:r>
              <a:rPr lang="en" sz="2400">
                <a:highlight>
                  <a:srgbClr val="FFFFFF"/>
                </a:highlight>
              </a:rPr>
              <a:t> as it assumes each feature will independently contribute in prediction of a class for each data point</a:t>
            </a:r>
            <a:endParaRPr b="1" sz="2400">
              <a:highlight>
                <a:srgbClr val="FFFFFE"/>
              </a:highlight>
            </a:endParaRPr>
          </a:p>
        </p:txBody>
      </p:sp>
      <p:sp>
        <p:nvSpPr>
          <p:cNvPr id="600" name="Google Shape;600;p52"/>
          <p:cNvSpPr txBox="1"/>
          <p:nvPr/>
        </p:nvSpPr>
        <p:spPr>
          <a:xfrm>
            <a:off x="384250" y="2732525"/>
            <a:ext cx="8520600" cy="19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p(X</a:t>
            </a:r>
            <a:r>
              <a:rPr lang="en" sz="2000"/>
              <a:t>1</a:t>
            </a:r>
            <a:r>
              <a:rPr b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2000"/>
              <a:t>1</a:t>
            </a:r>
            <a:r>
              <a:rPr b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,X</a:t>
            </a:r>
            <a:r>
              <a:rPr lang="en" sz="2000"/>
              <a:t>2</a:t>
            </a:r>
            <a:r>
              <a:rPr b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2000"/>
              <a:t>2</a:t>
            </a:r>
            <a:r>
              <a:rPr b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,…,X</a:t>
            </a:r>
            <a:r>
              <a:rPr lang="en" sz="2000"/>
              <a:t>m</a:t>
            </a:r>
            <a:r>
              <a:rPr b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2000"/>
              <a:t>m</a:t>
            </a:r>
            <a:r>
              <a:rPr b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)=</a:t>
            </a:r>
            <a:r>
              <a:rPr b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p(X</a:t>
            </a:r>
            <a:r>
              <a:rPr lang="en" sz="2000"/>
              <a:t>1</a:t>
            </a:r>
            <a:r>
              <a:rPr b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2000"/>
              <a:t>1</a:t>
            </a:r>
            <a:r>
              <a:rPr b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)p(X</a:t>
            </a:r>
            <a:r>
              <a:rPr lang="en" sz="2000"/>
              <a:t>2</a:t>
            </a:r>
            <a:r>
              <a:rPr b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2000"/>
              <a:t>2</a:t>
            </a:r>
            <a:r>
              <a:rPr b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)...p(X</a:t>
            </a:r>
            <a:r>
              <a:rPr lang="en" sz="2000"/>
              <a:t>m</a:t>
            </a:r>
            <a:r>
              <a:rPr b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=x</a:t>
            </a:r>
            <a:r>
              <a:rPr lang="en" sz="2000"/>
              <a:t>m</a:t>
            </a:r>
            <a:r>
              <a:rPr b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0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p(X</a:t>
            </a:r>
            <a:r>
              <a:rPr lang="en" sz="2000"/>
              <a:t>1</a:t>
            </a:r>
            <a:r>
              <a:rPr b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2000"/>
              <a:t>1</a:t>
            </a:r>
            <a:r>
              <a:rPr b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,X</a:t>
            </a:r>
            <a:r>
              <a:rPr lang="en" sz="2000"/>
              <a:t>2</a:t>
            </a:r>
            <a:r>
              <a:rPr b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2000"/>
              <a:t>2</a:t>
            </a:r>
            <a:r>
              <a:rPr b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,…,X</a:t>
            </a:r>
            <a:r>
              <a:rPr lang="en" sz="2000"/>
              <a:t>m</a:t>
            </a:r>
            <a:r>
              <a:rPr b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2000"/>
              <a:t>m</a:t>
            </a:r>
            <a:r>
              <a:rPr b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|Class=</a:t>
            </a:r>
            <a:r>
              <a:rPr b="1" lang="en" sz="2000">
                <a:solidFill>
                  <a:srgbClr val="FF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)=</a:t>
            </a:r>
            <a:endParaRPr b="1" sz="20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p(X</a:t>
            </a:r>
            <a:r>
              <a:rPr lang="en" sz="2000"/>
              <a:t>1</a:t>
            </a:r>
            <a:r>
              <a:rPr b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2000"/>
              <a:t>1</a:t>
            </a:r>
            <a:r>
              <a:rPr b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|Class=</a:t>
            </a:r>
            <a:r>
              <a:rPr b="1" lang="en" sz="2000">
                <a:solidFill>
                  <a:srgbClr val="FF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)p(X</a:t>
            </a:r>
            <a:r>
              <a:rPr lang="en" sz="2000"/>
              <a:t>2</a:t>
            </a:r>
            <a:r>
              <a:rPr b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i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2000"/>
              <a:t>2</a:t>
            </a:r>
            <a:r>
              <a:rPr b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|Class=</a:t>
            </a:r>
            <a:r>
              <a:rPr b="1" lang="en" sz="2000">
                <a:solidFill>
                  <a:srgbClr val="FF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)...p(X</a:t>
            </a:r>
            <a:r>
              <a:rPr lang="en" sz="2000"/>
              <a:t>m</a:t>
            </a:r>
            <a:r>
              <a:rPr b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=x</a:t>
            </a:r>
            <a:r>
              <a:rPr lang="en" sz="2000"/>
              <a:t>m</a:t>
            </a:r>
            <a:r>
              <a:rPr b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|Class=</a:t>
            </a:r>
            <a:r>
              <a:rPr b="1" lang="en" sz="2000">
                <a:solidFill>
                  <a:srgbClr val="FF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20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0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approach for problem solving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1" name="Google Shape;611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2" name="Google Shape;612;p54"/>
          <p:cNvSpPr txBox="1"/>
          <p:nvPr>
            <p:ph idx="4294967295" type="title"/>
          </p:nvPr>
        </p:nvSpPr>
        <p:spPr>
          <a:xfrm>
            <a:off x="304350" y="443275"/>
            <a:ext cx="7732500" cy="5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Bayesian versus frequentist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54"/>
          <p:cNvSpPr txBox="1"/>
          <p:nvPr>
            <p:ph idx="12" type="sldNum"/>
          </p:nvPr>
        </p:nvSpPr>
        <p:spPr>
          <a:xfrm>
            <a:off x="8824101" y="4829420"/>
            <a:ext cx="346800" cy="3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4" name="Google Shape;614;p54"/>
          <p:cNvSpPr txBox="1"/>
          <p:nvPr/>
        </p:nvSpPr>
        <p:spPr>
          <a:xfrm>
            <a:off x="572600" y="1273425"/>
            <a:ext cx="8043300" cy="3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Frequentist</a:t>
            </a:r>
            <a:r>
              <a:rPr lang="en" sz="2000"/>
              <a:t>: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Variation of data and derived quantities in terms of fixed model parameters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Bayesian</a:t>
            </a:r>
            <a:r>
              <a:rPr lang="en" sz="2000"/>
              <a:t>: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Variation of beliefs about parameters in terms of fixed observed data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Note. </a:t>
            </a:r>
            <a:r>
              <a:rPr lang="en" sz="2000"/>
              <a:t>The difference become clear in complicated problems like </a:t>
            </a:r>
            <a:r>
              <a:rPr i="1" lang="en" sz="2000"/>
              <a:t>Interpretation of uncertainty.</a:t>
            </a:r>
            <a:endParaRPr i="1" sz="2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0" name="Google Shape;620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1" name="Google Shape;621;p55"/>
          <p:cNvSpPr txBox="1"/>
          <p:nvPr>
            <p:ph idx="4294967295" type="title"/>
          </p:nvPr>
        </p:nvSpPr>
        <p:spPr>
          <a:xfrm>
            <a:off x="304350" y="443275"/>
            <a:ext cx="7732500" cy="5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Bayesian versus frequentist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55"/>
          <p:cNvSpPr txBox="1"/>
          <p:nvPr>
            <p:ph idx="12" type="sldNum"/>
          </p:nvPr>
        </p:nvSpPr>
        <p:spPr>
          <a:xfrm>
            <a:off x="8824101" y="4829420"/>
            <a:ext cx="346800" cy="3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3" name="Google Shape;623;p55"/>
          <p:cNvSpPr txBox="1"/>
          <p:nvPr/>
        </p:nvSpPr>
        <p:spPr>
          <a:xfrm>
            <a:off x="572600" y="1273425"/>
            <a:ext cx="8043300" cy="3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Frequentist</a:t>
            </a:r>
            <a:r>
              <a:rPr lang="en" sz="2000"/>
              <a:t>: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If an experiment is repeated many times, in 95% of these cases the computed confidence interval will contain the true theta.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Note.</a:t>
            </a:r>
            <a:r>
              <a:rPr lang="en" sz="2000"/>
              <a:t> In general, a frequentist 95% confidence interval is not 95% likely to contain the true value. This very common mistake is a Bayesian interpretation of a frequentist construct. 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0" name="Google Shape;630;p56"/>
          <p:cNvSpPr txBox="1"/>
          <p:nvPr>
            <p:ph idx="4294967295" type="title"/>
          </p:nvPr>
        </p:nvSpPr>
        <p:spPr>
          <a:xfrm>
            <a:off x="304350" y="443275"/>
            <a:ext cx="7732500" cy="5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Bayesian versus frequentist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56"/>
          <p:cNvSpPr txBox="1"/>
          <p:nvPr>
            <p:ph idx="12" type="sldNum"/>
          </p:nvPr>
        </p:nvSpPr>
        <p:spPr>
          <a:xfrm>
            <a:off x="8824101" y="4829420"/>
            <a:ext cx="346800" cy="3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2" name="Google Shape;632;p56"/>
          <p:cNvSpPr txBox="1"/>
          <p:nvPr/>
        </p:nvSpPr>
        <p:spPr>
          <a:xfrm>
            <a:off x="572600" y="1273425"/>
            <a:ext cx="8043300" cy="3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Frequentist</a:t>
            </a:r>
            <a:r>
              <a:rPr lang="en" sz="2000"/>
              <a:t>: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If an experiment is repeated many times, in 95% of these cases the computed confidence interval will contain the true theta.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Note.</a:t>
            </a:r>
            <a:r>
              <a:rPr lang="en" sz="2000"/>
              <a:t> In general, a frequentist 95% confidence interval is not 95% likely to contain the true value. This very common mistake is a Bayesian interpretation of a frequentist construct.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Bayesian</a:t>
            </a:r>
            <a:r>
              <a:rPr lang="en" sz="2000"/>
              <a:t>: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Given our observed data there is a 95% probability that the value of theta lies within the credible region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00" y="1247275"/>
            <a:ext cx="8937101" cy="38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8" name="Google Shape;638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9" name="Google Shape;639;p57"/>
          <p:cNvSpPr txBox="1"/>
          <p:nvPr>
            <p:ph idx="12" type="sldNum"/>
          </p:nvPr>
        </p:nvSpPr>
        <p:spPr>
          <a:xfrm>
            <a:off x="8824101" y="4829420"/>
            <a:ext cx="346800" cy="3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0" name="Google Shape;6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725" y="152400"/>
            <a:ext cx="651659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57"/>
          <p:cNvSpPr txBox="1"/>
          <p:nvPr/>
        </p:nvSpPr>
        <p:spPr>
          <a:xfrm>
            <a:off x="6812425" y="4577750"/>
            <a:ext cx="21504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https://speakerdeck.com/jakevdp/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7" name="Google Shape;647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8" name="Google Shape;648;p58"/>
          <p:cNvSpPr txBox="1"/>
          <p:nvPr>
            <p:ph idx="4294967295" type="title"/>
          </p:nvPr>
        </p:nvSpPr>
        <p:spPr>
          <a:xfrm>
            <a:off x="304350" y="290875"/>
            <a:ext cx="7732500" cy="5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Conversation between a (frequentist)statistician and a scientist: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58"/>
          <p:cNvSpPr txBox="1"/>
          <p:nvPr>
            <p:ph idx="12" type="sldNum"/>
          </p:nvPr>
        </p:nvSpPr>
        <p:spPr>
          <a:xfrm>
            <a:off x="8824101" y="4829420"/>
            <a:ext cx="346800" cy="3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0" name="Google Shape;650;p58"/>
          <p:cNvSpPr txBox="1"/>
          <p:nvPr/>
        </p:nvSpPr>
        <p:spPr>
          <a:xfrm>
            <a:off x="393775" y="1435225"/>
            <a:ext cx="8043300" cy="3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Statistician</a:t>
            </a:r>
            <a:r>
              <a:rPr lang="en" sz="2000"/>
              <a:t>: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95% of such confidence intervals in repeated experiments will contain the true value. (Referring to chance in that context is meaningless. The 95% refers to the interval itself)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The long term limiting frequency of the procedure or constructing this interval ensures that 95% of the resulting ensemble of intervals contains the value.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Scientist</a:t>
            </a:r>
            <a:r>
              <a:rPr lang="en" sz="2000"/>
              <a:t>: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 there is a 95% chance that the value is in this interval?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6" name="Google Shape;656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7" name="Google Shape;657;p59"/>
          <p:cNvSpPr txBox="1"/>
          <p:nvPr>
            <p:ph idx="4294967295" type="title"/>
          </p:nvPr>
        </p:nvSpPr>
        <p:spPr>
          <a:xfrm>
            <a:off x="304350" y="214675"/>
            <a:ext cx="7732500" cy="5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 in regression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59"/>
          <p:cNvSpPr txBox="1"/>
          <p:nvPr>
            <p:ph idx="12" type="sldNum"/>
          </p:nvPr>
        </p:nvSpPr>
        <p:spPr>
          <a:xfrm>
            <a:off x="8824101" y="4829420"/>
            <a:ext cx="346800" cy="3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9" name="Google Shape;65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300" y="919925"/>
            <a:ext cx="5506451" cy="4070174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59"/>
          <p:cNvSpPr txBox="1"/>
          <p:nvPr/>
        </p:nvSpPr>
        <p:spPr>
          <a:xfrm>
            <a:off x="6980975" y="4218325"/>
            <a:ext cx="20439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Pattern Recognition and machine learning, Bishop.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30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1"/>
          <p:cNvSpPr txBox="1"/>
          <p:nvPr>
            <p:ph type="title"/>
          </p:nvPr>
        </p:nvSpPr>
        <p:spPr>
          <a:xfrm>
            <a:off x="332325" y="1096874"/>
            <a:ext cx="4339200" cy="29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62"/>
          <p:cNvPicPr preferRelativeResize="0"/>
          <p:nvPr/>
        </p:nvPicPr>
        <p:blipFill rotWithShape="1">
          <a:blip r:embed="rId3">
            <a:alphaModFix/>
          </a:blip>
          <a:srcRect b="0" l="0" r="18447" t="0"/>
          <a:stretch/>
        </p:blipFill>
        <p:spPr>
          <a:xfrm>
            <a:off x="261475" y="1187875"/>
            <a:ext cx="2884009" cy="2460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62"/>
          <p:cNvPicPr preferRelativeResize="0"/>
          <p:nvPr/>
        </p:nvPicPr>
        <p:blipFill rotWithShape="1">
          <a:blip r:embed="rId4">
            <a:alphaModFix/>
          </a:blip>
          <a:srcRect b="129" l="0" r="0" t="23819"/>
          <a:stretch/>
        </p:blipFill>
        <p:spPr>
          <a:xfrm>
            <a:off x="3199312" y="1187875"/>
            <a:ext cx="2836561" cy="246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9699" y="1187875"/>
            <a:ext cx="2836560" cy="246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62"/>
          <p:cNvSpPr txBox="1"/>
          <p:nvPr/>
        </p:nvSpPr>
        <p:spPr>
          <a:xfrm>
            <a:off x="3199324" y="3718052"/>
            <a:ext cx="28365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222222"/>
                </a:solidFill>
                <a:highlight>
                  <a:srgbClr val="F8F9FA"/>
                </a:highlight>
              </a:rPr>
              <a:t>Iris setosa</a:t>
            </a:r>
            <a:endParaRPr b="1" sz="1800"/>
          </a:p>
        </p:txBody>
      </p:sp>
      <p:sp>
        <p:nvSpPr>
          <p:cNvPr id="679" name="Google Shape;679;p62"/>
          <p:cNvSpPr txBox="1"/>
          <p:nvPr/>
        </p:nvSpPr>
        <p:spPr>
          <a:xfrm>
            <a:off x="6089699" y="3718052"/>
            <a:ext cx="18030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222222"/>
                </a:solidFill>
                <a:highlight>
                  <a:srgbClr val="F8F9FA"/>
                </a:highlight>
              </a:rPr>
              <a:t>Iris versicolor</a:t>
            </a:r>
            <a:endParaRPr b="1" sz="1800"/>
          </a:p>
        </p:txBody>
      </p:sp>
      <p:sp>
        <p:nvSpPr>
          <p:cNvPr id="680" name="Google Shape;680;p62"/>
          <p:cNvSpPr txBox="1"/>
          <p:nvPr/>
        </p:nvSpPr>
        <p:spPr>
          <a:xfrm>
            <a:off x="261325" y="3687574"/>
            <a:ext cx="28842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222222"/>
                </a:solidFill>
                <a:highlight>
                  <a:srgbClr val="F8F9FA"/>
                </a:highlight>
              </a:rPr>
              <a:t>Iris virginica</a:t>
            </a:r>
            <a:endParaRPr b="1" sz="1800"/>
          </a:p>
        </p:txBody>
      </p:sp>
      <p:sp>
        <p:nvSpPr>
          <p:cNvPr id="681" name="Google Shape;681;p62"/>
          <p:cNvSpPr txBox="1"/>
          <p:nvPr/>
        </p:nvSpPr>
        <p:spPr>
          <a:xfrm>
            <a:off x="5174972" y="4788525"/>
            <a:ext cx="39687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https://ca.wikipedia.org/wiki/Conjunt_de_dades_de_flors_Iris</a:t>
            </a:r>
            <a:endParaRPr/>
          </a:p>
        </p:txBody>
      </p:sp>
      <p:cxnSp>
        <p:nvCxnSpPr>
          <p:cNvPr id="682" name="Google Shape;682;p62"/>
          <p:cNvCxnSpPr>
            <a:stCxn id="683" idx="0"/>
          </p:cNvCxnSpPr>
          <p:nvPr/>
        </p:nvCxnSpPr>
        <p:spPr>
          <a:xfrm rot="10800000">
            <a:off x="2623805" y="2527140"/>
            <a:ext cx="41400" cy="1724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3" name="Google Shape;683;p62"/>
          <p:cNvSpPr txBox="1"/>
          <p:nvPr/>
        </p:nvSpPr>
        <p:spPr>
          <a:xfrm>
            <a:off x="2279705" y="4251240"/>
            <a:ext cx="7710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Sepal</a:t>
            </a:r>
            <a:endParaRPr b="1">
              <a:solidFill>
                <a:srgbClr val="98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84" name="Google Shape;684;p62"/>
          <p:cNvCxnSpPr/>
          <p:nvPr/>
        </p:nvCxnSpPr>
        <p:spPr>
          <a:xfrm rot="10800000">
            <a:off x="2004549" y="2348931"/>
            <a:ext cx="26100" cy="2267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62"/>
          <p:cNvSpPr txBox="1"/>
          <p:nvPr/>
        </p:nvSpPr>
        <p:spPr>
          <a:xfrm>
            <a:off x="1596786" y="4616331"/>
            <a:ext cx="842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Petal</a:t>
            </a:r>
            <a:endParaRPr b="1">
              <a:solidFill>
                <a:srgbClr val="98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6" name="Google Shape;686;p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Iris DataSet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63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914400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63"/>
          <p:cNvSpPr/>
          <p:nvPr/>
        </p:nvSpPr>
        <p:spPr>
          <a:xfrm>
            <a:off x="0" y="0"/>
            <a:ext cx="2811300" cy="5143500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63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Diabetes  </a:t>
            </a:r>
            <a:endParaRPr/>
          </a:p>
        </p:txBody>
      </p:sp>
      <p:sp>
        <p:nvSpPr>
          <p:cNvPr id="694" name="Google Shape;694;p63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Ten baseline variables: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age, sex, body mass index, average blood pressure, and six blood serum measurements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 = 442 diabetes patients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Target value: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 quantitative measure of disease progression one year after baseline.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Breast cancer dataset</a:t>
            </a:r>
            <a:endParaRPr/>
          </a:p>
        </p:txBody>
      </p:sp>
      <p:pic>
        <p:nvPicPr>
          <p:cNvPr id="700" name="Google Shape;70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500" y="1578500"/>
            <a:ext cx="3928475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64"/>
          <p:cNvSpPr txBox="1"/>
          <p:nvPr/>
        </p:nvSpPr>
        <p:spPr>
          <a:xfrm>
            <a:off x="99725" y="1401900"/>
            <a:ext cx="4801500" cy="32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D1F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 breast cancer dataset is a classic and very easy binary classification dataset.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Features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Computed from a digitized image of a fine needle aspirate (FNA) of a breast mass.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Target values: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Benign /Malignant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00"/>
              </a:spcAft>
              <a:buNone/>
            </a:pPr>
            <a:r>
              <a:t/>
            </a:r>
            <a:endParaRPr b="1">
              <a:solidFill>
                <a:srgbClr val="1D1F2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useful information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6"/>
          <p:cNvSpPr txBox="1"/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links</a:t>
            </a:r>
            <a:endParaRPr/>
          </a:p>
        </p:txBody>
      </p:sp>
      <p:sp>
        <p:nvSpPr>
          <p:cNvPr id="712" name="Google Shape;712;p66"/>
          <p:cNvSpPr txBox="1"/>
          <p:nvPr>
            <p:ph idx="1" type="body"/>
          </p:nvPr>
        </p:nvSpPr>
        <p:spPr>
          <a:xfrm>
            <a:off x="267200" y="718650"/>
            <a:ext cx="8520600" cy="43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Installation instructions</a:t>
            </a:r>
            <a:endParaRPr b="1" sz="16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Roboto"/>
              <a:buChar char="●"/>
            </a:pPr>
            <a:r>
              <a:rPr lang="en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scikit-learn</a:t>
            </a:r>
            <a:endParaRPr sz="1600" u="sng">
              <a:solidFill>
                <a:schemeClr val="hlink"/>
              </a:solidFill>
              <a:latin typeface="Roboto"/>
              <a:ea typeface="Roboto"/>
              <a:cs typeface="Roboto"/>
              <a:sym typeface="Roboto"/>
              <a:hlinkClick r:id="rId4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Roboto"/>
              <a:buChar char="●"/>
            </a:pPr>
            <a:r>
              <a:rPr lang="en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IPython</a:t>
            </a:r>
            <a:endParaRPr sz="1600" u="sng">
              <a:solidFill>
                <a:schemeClr val="hlink"/>
              </a:solidFill>
              <a:latin typeface="Roboto"/>
              <a:ea typeface="Roboto"/>
              <a:cs typeface="Roboto"/>
              <a:sym typeface="Roboto"/>
              <a:hlinkClick r:id="rId6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Data Sets</a:t>
            </a:r>
            <a:endParaRPr b="1" sz="16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50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Roboto"/>
              <a:buChar char="●"/>
            </a:pPr>
            <a:r>
              <a:rPr lang="en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scikit-learn DataSet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scikit-learn: machine learning in Python </a:t>
            </a:r>
            <a:r>
              <a:rPr b="1" lang="en" sz="1600"/>
              <a:t>: </a:t>
            </a:r>
            <a:endParaRPr b="1"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https://scikit-learn.org/stable/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Useful cheat sheets: </a:t>
            </a:r>
            <a:endParaRPr b="1"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https://www.analyticsvidhya.com/blog/2017/02/top-28-cheat-sheets-for-machine-learning-data-science-probability-sql-big-data/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00" y="1165150"/>
            <a:ext cx="8839201" cy="386178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/>
          <p:nvPr/>
        </p:nvSpPr>
        <p:spPr>
          <a:xfrm>
            <a:off x="389350" y="3075100"/>
            <a:ext cx="1567500" cy="1526700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526525" y="1942350"/>
            <a:ext cx="1643700" cy="1602900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22"/>
          <p:cNvCxnSpPr/>
          <p:nvPr/>
        </p:nvCxnSpPr>
        <p:spPr>
          <a:xfrm>
            <a:off x="5639775" y="2147175"/>
            <a:ext cx="1936500" cy="23976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0" r="4370" t="0"/>
          <a:stretch/>
        </p:blipFill>
        <p:spPr>
          <a:xfrm>
            <a:off x="676200" y="253575"/>
            <a:ext cx="7634596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3"/>
          <p:cNvSpPr/>
          <p:nvPr/>
        </p:nvSpPr>
        <p:spPr>
          <a:xfrm>
            <a:off x="5174250" y="132775"/>
            <a:ext cx="3495900" cy="2859000"/>
          </a:xfrm>
          <a:prstGeom prst="flowChartConnector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ctrTitle"/>
          </p:nvPr>
        </p:nvSpPr>
        <p:spPr>
          <a:xfrm>
            <a:off x="751200" y="2577425"/>
            <a:ext cx="5053500" cy="19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Algorithms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/>
        </p:nvSpPr>
        <p:spPr>
          <a:xfrm>
            <a:off x="7935000" y="3979275"/>
            <a:ext cx="4104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975" y="2103291"/>
            <a:ext cx="1216074" cy="1294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325" y="2273441"/>
            <a:ext cx="1216074" cy="1294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77" y="1277288"/>
            <a:ext cx="1078299" cy="129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5552" y="1097788"/>
            <a:ext cx="1078299" cy="129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52" y="2732900"/>
            <a:ext cx="1078299" cy="129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4552" y="3578938"/>
            <a:ext cx="1078299" cy="129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2737" y="1176175"/>
            <a:ext cx="1294450" cy="129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8431" y="979000"/>
            <a:ext cx="1294450" cy="129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7300" y="2571750"/>
            <a:ext cx="1437850" cy="143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53900" y="3397761"/>
            <a:ext cx="1396225" cy="13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3077" y="1695013"/>
            <a:ext cx="1078299" cy="129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Nearest Neighbor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Nearest Neighbor</a:t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Can be used both for classification and regression.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Uses </a:t>
            </a:r>
            <a:r>
              <a:rPr b="1" lang="en" sz="2400">
                <a:solidFill>
                  <a:srgbClr val="000000"/>
                </a:solidFill>
              </a:rPr>
              <a:t>feature similarity</a:t>
            </a:r>
            <a:r>
              <a:rPr lang="en" sz="2400">
                <a:solidFill>
                  <a:srgbClr val="000000"/>
                </a:solidFill>
              </a:rPr>
              <a:t> to predict values of any new data points.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The output based on the majority vote (for classification) 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or mean (or median, for regression) </a:t>
            </a:r>
            <a:endParaRPr b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